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Inter Medium" panose="020B0604020202020204" charset="0"/>
      <p:regular r:id="rId13"/>
    </p:embeddedFont>
    <p:embeddedFont>
      <p:font typeface="Inter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ter Semi-Bold" panose="020B0604020202020204" charset="0"/>
      <p:regular r:id="rId19"/>
    </p:embeddedFont>
    <p:embeddedFont>
      <p:font typeface="Heading Now 71-78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svg"/><Relationship Id="rId3" Type="http://schemas.openxmlformats.org/officeDocument/2006/relationships/image" Target="../media/image37.svg"/><Relationship Id="rId7" Type="http://schemas.openxmlformats.org/officeDocument/2006/relationships/image" Target="../media/image21.svg"/><Relationship Id="rId12" Type="http://schemas.openxmlformats.org/officeDocument/2006/relationships/image" Target="../media/image4.png"/><Relationship Id="rId2" Type="http://schemas.openxmlformats.org/officeDocument/2006/relationships/image" Target="../media/image19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31.sv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7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49.sv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5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svg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7.sv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7.svg"/><Relationship Id="rId7" Type="http://schemas.openxmlformats.org/officeDocument/2006/relationships/image" Target="../media/image3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2.svg"/><Relationship Id="rId5" Type="http://schemas.openxmlformats.org/officeDocument/2006/relationships/image" Target="../media/image17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5" Type="http://schemas.openxmlformats.org/officeDocument/2006/relationships/image" Target="../media/image41.svg"/><Relationship Id="rId10" Type="http://schemas.openxmlformats.org/officeDocument/2006/relationships/image" Target="../media/image8.png"/><Relationship Id="rId4" Type="http://schemas.openxmlformats.org/officeDocument/2006/relationships/image" Target="../media/image21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svg"/><Relationship Id="rId3" Type="http://schemas.openxmlformats.org/officeDocument/2006/relationships/image" Target="../media/image37.svg"/><Relationship Id="rId7" Type="http://schemas.openxmlformats.org/officeDocument/2006/relationships/image" Target="../media/image45.svg"/><Relationship Id="rId12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43.sv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7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5841" y="9494416"/>
            <a:ext cx="20802848" cy="1988393"/>
            <a:chOff x="0" y="0"/>
            <a:chExt cx="5586269" cy="53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6269" cy="533951"/>
            </a:xfrm>
            <a:custGeom>
              <a:avLst/>
              <a:gdLst/>
              <a:ahLst/>
              <a:cxnLst/>
              <a:rect l="l" t="t" r="r" b="b"/>
              <a:pathLst>
                <a:path w="5586269" h="533951">
                  <a:moveTo>
                    <a:pt x="9676" y="0"/>
                  </a:moveTo>
                  <a:lnTo>
                    <a:pt x="5576593" y="0"/>
                  </a:lnTo>
                  <a:cubicBezTo>
                    <a:pt x="5581937" y="0"/>
                    <a:pt x="5586269" y="4332"/>
                    <a:pt x="5586269" y="9676"/>
                  </a:cubicBezTo>
                  <a:lnTo>
                    <a:pt x="5586269" y="524275"/>
                  </a:lnTo>
                  <a:cubicBezTo>
                    <a:pt x="5586269" y="526841"/>
                    <a:pt x="5585250" y="529302"/>
                    <a:pt x="5583436" y="531117"/>
                  </a:cubicBezTo>
                  <a:cubicBezTo>
                    <a:pt x="5581621" y="532931"/>
                    <a:pt x="5579160" y="533951"/>
                    <a:pt x="5576593" y="533951"/>
                  </a:cubicBezTo>
                  <a:lnTo>
                    <a:pt x="9676" y="533951"/>
                  </a:lnTo>
                  <a:cubicBezTo>
                    <a:pt x="4332" y="533951"/>
                    <a:pt x="0" y="529619"/>
                    <a:pt x="0" y="524275"/>
                  </a:cubicBezTo>
                  <a:lnTo>
                    <a:pt x="0" y="9676"/>
                  </a:lnTo>
                  <a:cubicBezTo>
                    <a:pt x="0" y="7110"/>
                    <a:pt x="1019" y="4649"/>
                    <a:pt x="2834" y="2834"/>
                  </a:cubicBezTo>
                  <a:cubicBezTo>
                    <a:pt x="4649" y="1019"/>
                    <a:pt x="7110" y="0"/>
                    <a:pt x="9676" y="0"/>
                  </a:cubicBezTo>
                  <a:close/>
                </a:path>
              </a:pathLst>
            </a:custGeom>
            <a:solidFill>
              <a:srgbClr val="1C6FB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86269" cy="58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3424193" y="-9525"/>
            <a:ext cx="5596384" cy="10058860"/>
          </a:xfrm>
          <a:custGeom>
            <a:avLst/>
            <a:gdLst/>
            <a:ahLst/>
            <a:cxnLst/>
            <a:rect l="l" t="t" r="r" b="b"/>
            <a:pathLst>
              <a:path w="5596384" h="10058860">
                <a:moveTo>
                  <a:pt x="5596384" y="0"/>
                </a:moveTo>
                <a:lnTo>
                  <a:pt x="0" y="0"/>
                </a:lnTo>
                <a:lnTo>
                  <a:pt x="0" y="10058860"/>
                </a:lnTo>
                <a:lnTo>
                  <a:pt x="5596384" y="10058860"/>
                </a:lnTo>
                <a:lnTo>
                  <a:pt x="55963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434345"/>
            <a:ext cx="13321698" cy="326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28"/>
              </a:lnSpc>
            </a:pPr>
            <a:r>
              <a:rPr lang="en-US" sz="11528" spc="-288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CULTURA DE AUTOCONTROL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4698971"/>
            <a:ext cx="6533193" cy="1205892"/>
            <a:chOff x="0" y="0"/>
            <a:chExt cx="8710924" cy="16078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49031" cy="1607857"/>
            </a:xfrm>
            <a:custGeom>
              <a:avLst/>
              <a:gdLst/>
              <a:ahLst/>
              <a:cxnLst/>
              <a:rect l="l" t="t" r="r" b="b"/>
              <a:pathLst>
                <a:path w="6649031" h="1607857">
                  <a:moveTo>
                    <a:pt x="0" y="0"/>
                  </a:moveTo>
                  <a:lnTo>
                    <a:pt x="6649031" y="0"/>
                  </a:lnTo>
                  <a:lnTo>
                    <a:pt x="6649031" y="1607857"/>
                  </a:lnTo>
                  <a:lnTo>
                    <a:pt x="0" y="1607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9" name="Freeform 9"/>
            <p:cNvSpPr/>
            <p:nvPr/>
          </p:nvSpPr>
          <p:spPr>
            <a:xfrm>
              <a:off x="4587138" y="0"/>
              <a:ext cx="4123786" cy="1607857"/>
            </a:xfrm>
            <a:custGeom>
              <a:avLst/>
              <a:gdLst/>
              <a:ahLst/>
              <a:cxnLst/>
              <a:rect l="l" t="t" r="r" b="b"/>
              <a:pathLst>
                <a:path w="4123786" h="1607857">
                  <a:moveTo>
                    <a:pt x="0" y="0"/>
                  </a:moveTo>
                  <a:lnTo>
                    <a:pt x="4123786" y="0"/>
                  </a:lnTo>
                  <a:lnTo>
                    <a:pt x="4123786" y="1607857"/>
                  </a:lnTo>
                  <a:lnTo>
                    <a:pt x="0" y="1607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61236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9275957" y="4832321"/>
            <a:ext cx="10148882" cy="9706022"/>
          </a:xfrm>
          <a:custGeom>
            <a:avLst/>
            <a:gdLst/>
            <a:ahLst/>
            <a:cxnLst/>
            <a:rect l="l" t="t" r="r" b="b"/>
            <a:pathLst>
              <a:path w="10148882" h="9706022">
                <a:moveTo>
                  <a:pt x="0" y="0"/>
                </a:moveTo>
                <a:lnTo>
                  <a:pt x="10148882" y="0"/>
                </a:lnTo>
                <a:lnTo>
                  <a:pt x="10148882" y="9706021"/>
                </a:lnTo>
                <a:lnTo>
                  <a:pt x="0" y="9706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028700" y="6047648"/>
            <a:ext cx="6866487" cy="4981324"/>
          </a:xfrm>
          <a:custGeom>
            <a:avLst/>
            <a:gdLst/>
            <a:ahLst/>
            <a:cxnLst/>
            <a:rect l="l" t="t" r="r" b="b"/>
            <a:pathLst>
              <a:path w="6866487" h="4981324">
                <a:moveTo>
                  <a:pt x="6866487" y="0"/>
                </a:moveTo>
                <a:lnTo>
                  <a:pt x="0" y="0"/>
                </a:lnTo>
                <a:lnTo>
                  <a:pt x="0" y="4981324"/>
                </a:lnTo>
                <a:lnTo>
                  <a:pt x="6866487" y="4981324"/>
                </a:lnTo>
                <a:lnTo>
                  <a:pt x="686648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766880" y="6318723"/>
            <a:ext cx="2581102" cy="4114800"/>
          </a:xfrm>
          <a:custGeom>
            <a:avLst/>
            <a:gdLst/>
            <a:ahLst/>
            <a:cxnLst/>
            <a:rect l="l" t="t" r="r" b="b"/>
            <a:pathLst>
              <a:path w="2581102" h="4114800">
                <a:moveTo>
                  <a:pt x="0" y="0"/>
                </a:moveTo>
                <a:lnTo>
                  <a:pt x="2581102" y="0"/>
                </a:lnTo>
                <a:lnTo>
                  <a:pt x="25811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18686" y="6443061"/>
            <a:ext cx="1582935" cy="1577179"/>
          </a:xfrm>
          <a:custGeom>
            <a:avLst/>
            <a:gdLst/>
            <a:ahLst/>
            <a:cxnLst/>
            <a:rect l="l" t="t" r="r" b="b"/>
            <a:pathLst>
              <a:path w="1582935" h="1577179">
                <a:moveTo>
                  <a:pt x="0" y="0"/>
                </a:moveTo>
                <a:lnTo>
                  <a:pt x="1582935" y="0"/>
                </a:lnTo>
                <a:lnTo>
                  <a:pt x="1582935" y="1577179"/>
                </a:lnTo>
                <a:lnTo>
                  <a:pt x="0" y="1577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-211613">
            <a:off x="16890757" y="2998792"/>
            <a:ext cx="737087" cy="7370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162257">
            <a:off x="13596333" y="1740719"/>
            <a:ext cx="737087" cy="73708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196053" y="-9525"/>
            <a:ext cx="3091947" cy="1300352"/>
          </a:xfrm>
          <a:custGeom>
            <a:avLst/>
            <a:gdLst/>
            <a:ahLst/>
            <a:cxnLst/>
            <a:rect l="l" t="t" r="r" b="b"/>
            <a:pathLst>
              <a:path w="3091947" h="1300352">
                <a:moveTo>
                  <a:pt x="0" y="0"/>
                </a:moveTo>
                <a:lnTo>
                  <a:pt x="3091947" y="0"/>
                </a:lnTo>
                <a:lnTo>
                  <a:pt x="3091947" y="1300352"/>
                </a:lnTo>
                <a:lnTo>
                  <a:pt x="0" y="13003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42286" t="-48885" r="-28803" b="-1310590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983591" y="5058748"/>
            <a:ext cx="6705958" cy="542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8"/>
              </a:lnSpc>
            </a:pPr>
            <a:r>
              <a:rPr lang="en-US" sz="3636" b="1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Oficina de Control Interno</a:t>
            </a:r>
          </a:p>
        </p:txBody>
      </p:sp>
      <p:sp>
        <p:nvSpPr>
          <p:cNvPr id="22" name="Freeform 22"/>
          <p:cNvSpPr/>
          <p:nvPr/>
        </p:nvSpPr>
        <p:spPr>
          <a:xfrm>
            <a:off x="-9525" y="0"/>
            <a:ext cx="3525398" cy="1155868"/>
          </a:xfrm>
          <a:custGeom>
            <a:avLst/>
            <a:gdLst/>
            <a:ahLst/>
            <a:cxnLst/>
            <a:rect l="l" t="t" r="r" b="b"/>
            <a:pathLst>
              <a:path w="3525398" h="1155868">
                <a:moveTo>
                  <a:pt x="0" y="0"/>
                </a:moveTo>
                <a:lnTo>
                  <a:pt x="3525398" y="0"/>
                </a:lnTo>
                <a:lnTo>
                  <a:pt x="3525398" y="1155868"/>
                </a:lnTo>
                <a:lnTo>
                  <a:pt x="0" y="11558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6534" t="-57682" r="-286634" b="-1484228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23160" y="3093714"/>
            <a:ext cx="9590113" cy="412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9"/>
              </a:lnSpc>
            </a:pPr>
            <a:r>
              <a:rPr lang="en-US" sz="2899" spc="-72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El autocontrol ejercido de una manera adecuada redundará en mejores prácticas administrativas, que tendrán como resultado unas entidades públicas más eficientes, eficaces y con un mayor impacto en la satisfacción de los intereses ciudadanos, y unos servidores públicos con mejores niveles de desempeño.</a:t>
            </a:r>
          </a:p>
          <a:p>
            <a:pPr algn="ctr">
              <a:lnSpc>
                <a:spcPts val="2099"/>
              </a:lnSpc>
            </a:pPr>
            <a:endParaRPr lang="en-US" sz="2899" spc="-72">
              <a:solidFill>
                <a:srgbClr val="FFFFFF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13273" y="856669"/>
            <a:ext cx="4849201" cy="3209289"/>
          </a:xfrm>
          <a:custGeom>
            <a:avLst/>
            <a:gdLst/>
            <a:ahLst/>
            <a:cxnLst/>
            <a:rect l="l" t="t" r="r" b="b"/>
            <a:pathLst>
              <a:path w="4849201" h="3209289">
                <a:moveTo>
                  <a:pt x="0" y="0"/>
                </a:moveTo>
                <a:lnTo>
                  <a:pt x="4849201" y="0"/>
                </a:lnTo>
                <a:lnTo>
                  <a:pt x="4849201" y="3209290"/>
                </a:lnTo>
                <a:lnTo>
                  <a:pt x="0" y="3209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841" y="9494416"/>
            <a:ext cx="20802848" cy="1988393"/>
            <a:chOff x="0" y="0"/>
            <a:chExt cx="5586269" cy="533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86269" cy="533951"/>
            </a:xfrm>
            <a:custGeom>
              <a:avLst/>
              <a:gdLst/>
              <a:ahLst/>
              <a:cxnLst/>
              <a:rect l="l" t="t" r="r" b="b"/>
              <a:pathLst>
                <a:path w="5586269" h="533951">
                  <a:moveTo>
                    <a:pt x="9676" y="0"/>
                  </a:moveTo>
                  <a:lnTo>
                    <a:pt x="5576593" y="0"/>
                  </a:lnTo>
                  <a:cubicBezTo>
                    <a:pt x="5581937" y="0"/>
                    <a:pt x="5586269" y="4332"/>
                    <a:pt x="5586269" y="9676"/>
                  </a:cubicBezTo>
                  <a:lnTo>
                    <a:pt x="5586269" y="524275"/>
                  </a:lnTo>
                  <a:cubicBezTo>
                    <a:pt x="5586269" y="526841"/>
                    <a:pt x="5585250" y="529302"/>
                    <a:pt x="5583436" y="531117"/>
                  </a:cubicBezTo>
                  <a:cubicBezTo>
                    <a:pt x="5581621" y="532931"/>
                    <a:pt x="5579160" y="533951"/>
                    <a:pt x="5576593" y="533951"/>
                  </a:cubicBezTo>
                  <a:lnTo>
                    <a:pt x="9676" y="533951"/>
                  </a:lnTo>
                  <a:cubicBezTo>
                    <a:pt x="4332" y="533951"/>
                    <a:pt x="0" y="529619"/>
                    <a:pt x="0" y="524275"/>
                  </a:cubicBezTo>
                  <a:lnTo>
                    <a:pt x="0" y="9676"/>
                  </a:lnTo>
                  <a:cubicBezTo>
                    <a:pt x="0" y="7110"/>
                    <a:pt x="1019" y="4649"/>
                    <a:pt x="2834" y="2834"/>
                  </a:cubicBezTo>
                  <a:cubicBezTo>
                    <a:pt x="4649" y="1019"/>
                    <a:pt x="7110" y="0"/>
                    <a:pt x="9676" y="0"/>
                  </a:cubicBezTo>
                  <a:close/>
                </a:path>
              </a:pathLst>
            </a:custGeom>
            <a:solidFill>
              <a:srgbClr val="1C6FB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5586269" cy="58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4413273" y="2761127"/>
            <a:ext cx="4245661" cy="7631089"/>
          </a:xfrm>
          <a:custGeom>
            <a:avLst/>
            <a:gdLst/>
            <a:ahLst/>
            <a:cxnLst/>
            <a:rect l="l" t="t" r="r" b="b"/>
            <a:pathLst>
              <a:path w="4245661" h="7631089">
                <a:moveTo>
                  <a:pt x="4245660" y="0"/>
                </a:moveTo>
                <a:lnTo>
                  <a:pt x="0" y="0"/>
                </a:lnTo>
                <a:lnTo>
                  <a:pt x="0" y="7631090"/>
                </a:lnTo>
                <a:lnTo>
                  <a:pt x="4245660" y="7631090"/>
                </a:lnTo>
                <a:lnTo>
                  <a:pt x="42456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571763" y="5775673"/>
            <a:ext cx="6394922" cy="4511327"/>
          </a:xfrm>
          <a:custGeom>
            <a:avLst/>
            <a:gdLst/>
            <a:ahLst/>
            <a:cxnLst/>
            <a:rect l="l" t="t" r="r" b="b"/>
            <a:pathLst>
              <a:path w="6394922" h="4511327">
                <a:moveTo>
                  <a:pt x="0" y="0"/>
                </a:moveTo>
                <a:lnTo>
                  <a:pt x="6394923" y="0"/>
                </a:lnTo>
                <a:lnTo>
                  <a:pt x="6394923" y="4511327"/>
                </a:lnTo>
                <a:lnTo>
                  <a:pt x="0" y="4511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89512" y="6981279"/>
            <a:ext cx="1610788" cy="3305721"/>
          </a:xfrm>
          <a:custGeom>
            <a:avLst/>
            <a:gdLst/>
            <a:ahLst/>
            <a:cxnLst/>
            <a:rect l="l" t="t" r="r" b="b"/>
            <a:pathLst>
              <a:path w="1610788" h="3305721">
                <a:moveTo>
                  <a:pt x="0" y="0"/>
                </a:moveTo>
                <a:lnTo>
                  <a:pt x="1610788" y="0"/>
                </a:lnTo>
                <a:lnTo>
                  <a:pt x="1610788" y="3305721"/>
                </a:lnTo>
                <a:lnTo>
                  <a:pt x="0" y="33057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42285" flipH="1">
            <a:off x="550862" y="1404640"/>
            <a:ext cx="4173284" cy="2959238"/>
          </a:xfrm>
          <a:custGeom>
            <a:avLst/>
            <a:gdLst/>
            <a:ahLst/>
            <a:cxnLst/>
            <a:rect l="l" t="t" r="r" b="b"/>
            <a:pathLst>
              <a:path w="4173284" h="2959238">
                <a:moveTo>
                  <a:pt x="4173284" y="0"/>
                </a:moveTo>
                <a:lnTo>
                  <a:pt x="0" y="0"/>
                </a:lnTo>
                <a:lnTo>
                  <a:pt x="0" y="2959238"/>
                </a:lnTo>
                <a:lnTo>
                  <a:pt x="4173284" y="2959238"/>
                </a:lnTo>
                <a:lnTo>
                  <a:pt x="417328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58922" y="7221867"/>
            <a:ext cx="4370156" cy="3170350"/>
          </a:xfrm>
          <a:custGeom>
            <a:avLst/>
            <a:gdLst/>
            <a:ahLst/>
            <a:cxnLst/>
            <a:rect l="l" t="t" r="r" b="b"/>
            <a:pathLst>
              <a:path w="4370156" h="3170350">
                <a:moveTo>
                  <a:pt x="0" y="0"/>
                </a:moveTo>
                <a:lnTo>
                  <a:pt x="4370156" y="0"/>
                </a:lnTo>
                <a:lnTo>
                  <a:pt x="4370156" y="3170350"/>
                </a:lnTo>
                <a:lnTo>
                  <a:pt x="0" y="31703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26749" y="1028700"/>
            <a:ext cx="1582935" cy="1577179"/>
          </a:xfrm>
          <a:custGeom>
            <a:avLst/>
            <a:gdLst/>
            <a:ahLst/>
            <a:cxnLst/>
            <a:rect l="l" t="t" r="r" b="b"/>
            <a:pathLst>
              <a:path w="1582935" h="1577179">
                <a:moveTo>
                  <a:pt x="0" y="0"/>
                </a:moveTo>
                <a:lnTo>
                  <a:pt x="1582935" y="0"/>
                </a:lnTo>
                <a:lnTo>
                  <a:pt x="1582935" y="1577179"/>
                </a:lnTo>
                <a:lnTo>
                  <a:pt x="0" y="15771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211613">
            <a:off x="14435246" y="4529119"/>
            <a:ext cx="737087" cy="73708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162257">
            <a:off x="2929944" y="4774957"/>
            <a:ext cx="737087" cy="73708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0" y="-9525"/>
            <a:ext cx="3091947" cy="1300352"/>
          </a:xfrm>
          <a:custGeom>
            <a:avLst/>
            <a:gdLst/>
            <a:ahLst/>
            <a:cxnLst/>
            <a:rect l="l" t="t" r="r" b="b"/>
            <a:pathLst>
              <a:path w="3091947" h="1300352">
                <a:moveTo>
                  <a:pt x="0" y="0"/>
                </a:moveTo>
                <a:lnTo>
                  <a:pt x="3091947" y="0"/>
                </a:lnTo>
                <a:lnTo>
                  <a:pt x="3091947" y="1300352"/>
                </a:lnTo>
                <a:lnTo>
                  <a:pt x="0" y="13003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342286" t="-48885" r="-28803" b="-1310590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9452" y="1133575"/>
            <a:ext cx="6419852" cy="4248775"/>
          </a:xfrm>
          <a:custGeom>
            <a:avLst/>
            <a:gdLst/>
            <a:ahLst/>
            <a:cxnLst/>
            <a:rect l="l" t="t" r="r" b="b"/>
            <a:pathLst>
              <a:path w="6419852" h="4248775">
                <a:moveTo>
                  <a:pt x="0" y="0"/>
                </a:moveTo>
                <a:lnTo>
                  <a:pt x="6419852" y="0"/>
                </a:lnTo>
                <a:lnTo>
                  <a:pt x="6419852" y="4248775"/>
                </a:lnTo>
                <a:lnTo>
                  <a:pt x="0" y="4248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55841" y="9494416"/>
            <a:ext cx="20802848" cy="1988393"/>
            <a:chOff x="0" y="0"/>
            <a:chExt cx="5586269" cy="5339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269" cy="533951"/>
            </a:xfrm>
            <a:custGeom>
              <a:avLst/>
              <a:gdLst/>
              <a:ahLst/>
              <a:cxnLst/>
              <a:rect l="l" t="t" r="r" b="b"/>
              <a:pathLst>
                <a:path w="5586269" h="533951">
                  <a:moveTo>
                    <a:pt x="9676" y="0"/>
                  </a:moveTo>
                  <a:lnTo>
                    <a:pt x="5576593" y="0"/>
                  </a:lnTo>
                  <a:cubicBezTo>
                    <a:pt x="5581937" y="0"/>
                    <a:pt x="5586269" y="4332"/>
                    <a:pt x="5586269" y="9676"/>
                  </a:cubicBezTo>
                  <a:lnTo>
                    <a:pt x="5586269" y="524275"/>
                  </a:lnTo>
                  <a:cubicBezTo>
                    <a:pt x="5586269" y="526841"/>
                    <a:pt x="5585250" y="529302"/>
                    <a:pt x="5583436" y="531117"/>
                  </a:cubicBezTo>
                  <a:cubicBezTo>
                    <a:pt x="5581621" y="532931"/>
                    <a:pt x="5579160" y="533951"/>
                    <a:pt x="5576593" y="533951"/>
                  </a:cubicBezTo>
                  <a:lnTo>
                    <a:pt x="9676" y="533951"/>
                  </a:lnTo>
                  <a:cubicBezTo>
                    <a:pt x="4332" y="533951"/>
                    <a:pt x="0" y="529619"/>
                    <a:pt x="0" y="524275"/>
                  </a:cubicBezTo>
                  <a:lnTo>
                    <a:pt x="0" y="9676"/>
                  </a:lnTo>
                  <a:cubicBezTo>
                    <a:pt x="0" y="7110"/>
                    <a:pt x="1019" y="4649"/>
                    <a:pt x="2834" y="2834"/>
                  </a:cubicBezTo>
                  <a:cubicBezTo>
                    <a:pt x="4649" y="1019"/>
                    <a:pt x="7110" y="0"/>
                    <a:pt x="9676" y="0"/>
                  </a:cubicBezTo>
                  <a:close/>
                </a:path>
              </a:pathLst>
            </a:custGeom>
            <a:solidFill>
              <a:srgbClr val="1C6FB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586269" cy="58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221030" y="3887434"/>
            <a:ext cx="8384328" cy="6768439"/>
          </a:xfrm>
          <a:custGeom>
            <a:avLst/>
            <a:gdLst/>
            <a:ahLst/>
            <a:cxnLst/>
            <a:rect l="l" t="t" r="r" b="b"/>
            <a:pathLst>
              <a:path w="8384328" h="6768439">
                <a:moveTo>
                  <a:pt x="0" y="0"/>
                </a:moveTo>
                <a:lnTo>
                  <a:pt x="8384328" y="0"/>
                </a:lnTo>
                <a:lnTo>
                  <a:pt x="8384328" y="6768439"/>
                </a:lnTo>
                <a:lnTo>
                  <a:pt x="0" y="676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96281" y="3685197"/>
            <a:ext cx="7786342" cy="7446574"/>
          </a:xfrm>
          <a:custGeom>
            <a:avLst/>
            <a:gdLst/>
            <a:ahLst/>
            <a:cxnLst/>
            <a:rect l="l" t="t" r="r" b="b"/>
            <a:pathLst>
              <a:path w="7786342" h="7446574">
                <a:moveTo>
                  <a:pt x="0" y="0"/>
                </a:moveTo>
                <a:lnTo>
                  <a:pt x="7786342" y="0"/>
                </a:lnTo>
                <a:lnTo>
                  <a:pt x="7786342" y="7446574"/>
                </a:lnTo>
                <a:lnTo>
                  <a:pt x="0" y="7446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539456" y="6950653"/>
            <a:ext cx="2080667" cy="3336347"/>
          </a:xfrm>
          <a:custGeom>
            <a:avLst/>
            <a:gdLst/>
            <a:ahLst/>
            <a:cxnLst/>
            <a:rect l="l" t="t" r="r" b="b"/>
            <a:pathLst>
              <a:path w="2080667" h="3336347">
                <a:moveTo>
                  <a:pt x="0" y="0"/>
                </a:moveTo>
                <a:lnTo>
                  <a:pt x="2080667" y="0"/>
                </a:lnTo>
                <a:lnTo>
                  <a:pt x="2080667" y="3336347"/>
                </a:lnTo>
                <a:lnTo>
                  <a:pt x="0" y="3336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161657" y="962025"/>
            <a:ext cx="11097643" cy="2204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1"/>
              </a:lnSpc>
            </a:pPr>
            <a:r>
              <a:rPr lang="en-US" sz="14041" spc="-351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Gracias</a:t>
            </a:r>
          </a:p>
        </p:txBody>
      </p:sp>
      <p:sp>
        <p:nvSpPr>
          <p:cNvPr id="10" name="Freeform 10"/>
          <p:cNvSpPr/>
          <p:nvPr/>
        </p:nvSpPr>
        <p:spPr>
          <a:xfrm>
            <a:off x="7663889" y="3757853"/>
            <a:ext cx="1831801" cy="1825140"/>
          </a:xfrm>
          <a:custGeom>
            <a:avLst/>
            <a:gdLst/>
            <a:ahLst/>
            <a:cxnLst/>
            <a:rect l="l" t="t" r="r" b="b"/>
            <a:pathLst>
              <a:path w="1831801" h="1825140">
                <a:moveTo>
                  <a:pt x="0" y="0"/>
                </a:moveTo>
                <a:lnTo>
                  <a:pt x="1831801" y="0"/>
                </a:lnTo>
                <a:lnTo>
                  <a:pt x="1831801" y="1825140"/>
                </a:lnTo>
                <a:lnTo>
                  <a:pt x="0" y="18251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211613">
            <a:off x="16890757" y="3779827"/>
            <a:ext cx="737087" cy="73708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162257">
            <a:off x="6178635" y="3003788"/>
            <a:ext cx="737087" cy="73708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196053" y="0"/>
            <a:ext cx="3091947" cy="1300352"/>
          </a:xfrm>
          <a:custGeom>
            <a:avLst/>
            <a:gdLst/>
            <a:ahLst/>
            <a:cxnLst/>
            <a:rect l="l" t="t" r="r" b="b"/>
            <a:pathLst>
              <a:path w="3091947" h="1300352">
                <a:moveTo>
                  <a:pt x="0" y="0"/>
                </a:moveTo>
                <a:lnTo>
                  <a:pt x="3091947" y="0"/>
                </a:lnTo>
                <a:lnTo>
                  <a:pt x="3091947" y="1300352"/>
                </a:lnTo>
                <a:lnTo>
                  <a:pt x="0" y="1300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42286" t="-48885" r="-28803" b="-1310590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5841" y="9494416"/>
            <a:ext cx="20802848" cy="1988393"/>
            <a:chOff x="0" y="0"/>
            <a:chExt cx="5586269" cy="53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6269" cy="533951"/>
            </a:xfrm>
            <a:custGeom>
              <a:avLst/>
              <a:gdLst/>
              <a:ahLst/>
              <a:cxnLst/>
              <a:rect l="l" t="t" r="r" b="b"/>
              <a:pathLst>
                <a:path w="5586269" h="533951">
                  <a:moveTo>
                    <a:pt x="9676" y="0"/>
                  </a:moveTo>
                  <a:lnTo>
                    <a:pt x="5576593" y="0"/>
                  </a:lnTo>
                  <a:cubicBezTo>
                    <a:pt x="5581937" y="0"/>
                    <a:pt x="5586269" y="4332"/>
                    <a:pt x="5586269" y="9676"/>
                  </a:cubicBezTo>
                  <a:lnTo>
                    <a:pt x="5586269" y="524275"/>
                  </a:lnTo>
                  <a:cubicBezTo>
                    <a:pt x="5586269" y="526841"/>
                    <a:pt x="5585250" y="529302"/>
                    <a:pt x="5583436" y="531117"/>
                  </a:cubicBezTo>
                  <a:cubicBezTo>
                    <a:pt x="5581621" y="532931"/>
                    <a:pt x="5579160" y="533951"/>
                    <a:pt x="5576593" y="533951"/>
                  </a:cubicBezTo>
                  <a:lnTo>
                    <a:pt x="9676" y="533951"/>
                  </a:lnTo>
                  <a:cubicBezTo>
                    <a:pt x="4332" y="533951"/>
                    <a:pt x="0" y="529619"/>
                    <a:pt x="0" y="524275"/>
                  </a:cubicBezTo>
                  <a:lnTo>
                    <a:pt x="0" y="9676"/>
                  </a:lnTo>
                  <a:cubicBezTo>
                    <a:pt x="0" y="7110"/>
                    <a:pt x="1019" y="4649"/>
                    <a:pt x="2834" y="2834"/>
                  </a:cubicBezTo>
                  <a:cubicBezTo>
                    <a:pt x="4649" y="1019"/>
                    <a:pt x="7110" y="0"/>
                    <a:pt x="9676" y="0"/>
                  </a:cubicBezTo>
                  <a:close/>
                </a:path>
              </a:pathLst>
            </a:custGeom>
            <a:solidFill>
              <a:srgbClr val="1C6FB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586269" cy="58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87646" y="2699629"/>
            <a:ext cx="12796987" cy="9283632"/>
          </a:xfrm>
          <a:custGeom>
            <a:avLst/>
            <a:gdLst/>
            <a:ahLst/>
            <a:cxnLst/>
            <a:rect l="l" t="t" r="r" b="b"/>
            <a:pathLst>
              <a:path w="12796987" h="9283632">
                <a:moveTo>
                  <a:pt x="0" y="0"/>
                </a:moveTo>
                <a:lnTo>
                  <a:pt x="12796987" y="0"/>
                </a:lnTo>
                <a:lnTo>
                  <a:pt x="12796987" y="9283632"/>
                </a:lnTo>
                <a:lnTo>
                  <a:pt x="0" y="9283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55841" y="7534122"/>
            <a:ext cx="7315200" cy="3444794"/>
          </a:xfrm>
          <a:custGeom>
            <a:avLst/>
            <a:gdLst/>
            <a:ahLst/>
            <a:cxnLst/>
            <a:rect l="l" t="t" r="r" b="b"/>
            <a:pathLst>
              <a:path w="7315200" h="3444794">
                <a:moveTo>
                  <a:pt x="0" y="0"/>
                </a:moveTo>
                <a:lnTo>
                  <a:pt x="7315200" y="0"/>
                </a:lnTo>
                <a:lnTo>
                  <a:pt x="7315200" y="3444795"/>
                </a:lnTo>
                <a:lnTo>
                  <a:pt x="0" y="3444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860773"/>
            <a:ext cx="11124242" cy="158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7"/>
              </a:lnSpc>
            </a:pPr>
            <a:r>
              <a:rPr lang="en-US" sz="10197" spc="-254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Marco Legal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99742" y="2283173"/>
            <a:ext cx="6853201" cy="893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3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Freeform 9"/>
          <p:cNvSpPr/>
          <p:nvPr/>
        </p:nvSpPr>
        <p:spPr>
          <a:xfrm rot="-627960" flipH="1">
            <a:off x="11376219" y="1188770"/>
            <a:ext cx="3413467" cy="2420458"/>
          </a:xfrm>
          <a:custGeom>
            <a:avLst/>
            <a:gdLst/>
            <a:ahLst/>
            <a:cxnLst/>
            <a:rect l="l" t="t" r="r" b="b"/>
            <a:pathLst>
              <a:path w="3413467" h="2420458">
                <a:moveTo>
                  <a:pt x="3413467" y="0"/>
                </a:moveTo>
                <a:lnTo>
                  <a:pt x="0" y="0"/>
                </a:lnTo>
                <a:lnTo>
                  <a:pt x="0" y="2420458"/>
                </a:lnTo>
                <a:lnTo>
                  <a:pt x="3413467" y="2420458"/>
                </a:lnTo>
                <a:lnTo>
                  <a:pt x="34134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2687218"/>
            <a:ext cx="9908315" cy="470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6"/>
              </a:lnSpc>
            </a:pPr>
            <a:r>
              <a:rPr lang="en-US" sz="2454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De acuerdo a la Ley 87 de Noviembre 29 de 1993, el Sistema de Control Interno está integrado por el esquema de organización y el conjunto de los planes, métodos, principios, normas, procedimientos y mecanismos de verificación y evaluación adoptados por una entidad, con el fin de procurar que todas las actividades, operaciones y actuaciones, así como la administración de recursos, se realicen de acuerdo con las normas constitucionales y legales dentro de las políticas trazadas por la Dirección y en atención de las metas u objetivos propuestos. </a:t>
            </a:r>
          </a:p>
          <a:p>
            <a:pPr algn="just">
              <a:lnSpc>
                <a:spcPts val="3436"/>
              </a:lnSpc>
              <a:spcBef>
                <a:spcPct val="0"/>
              </a:spcBef>
            </a:pPr>
            <a:endParaRPr lang="en-US" sz="2454" b="1">
              <a:solidFill>
                <a:srgbClr val="FFFFF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7332736" y="7534122"/>
            <a:ext cx="1393606" cy="2589470"/>
          </a:xfrm>
          <a:custGeom>
            <a:avLst/>
            <a:gdLst/>
            <a:ahLst/>
            <a:cxnLst/>
            <a:rect l="l" t="t" r="r" b="b"/>
            <a:pathLst>
              <a:path w="1393606" h="2589470">
                <a:moveTo>
                  <a:pt x="1393606" y="0"/>
                </a:moveTo>
                <a:lnTo>
                  <a:pt x="0" y="0"/>
                </a:lnTo>
                <a:lnTo>
                  <a:pt x="0" y="2589471"/>
                </a:lnTo>
                <a:lnTo>
                  <a:pt x="1393606" y="2589471"/>
                </a:lnTo>
                <a:lnTo>
                  <a:pt x="139360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837037" y="810769"/>
            <a:ext cx="1582935" cy="1577179"/>
          </a:xfrm>
          <a:custGeom>
            <a:avLst/>
            <a:gdLst/>
            <a:ahLst/>
            <a:cxnLst/>
            <a:rect l="l" t="t" r="r" b="b"/>
            <a:pathLst>
              <a:path w="1582935" h="1577179">
                <a:moveTo>
                  <a:pt x="0" y="0"/>
                </a:moveTo>
                <a:lnTo>
                  <a:pt x="1582935" y="0"/>
                </a:lnTo>
                <a:lnTo>
                  <a:pt x="1582935" y="1577179"/>
                </a:lnTo>
                <a:lnTo>
                  <a:pt x="0" y="15771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211613">
            <a:off x="10958989" y="3530582"/>
            <a:ext cx="737087" cy="73708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162257">
            <a:off x="440299" y="530329"/>
            <a:ext cx="737087" cy="73708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5943" y="580686"/>
            <a:ext cx="11398093" cy="2260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98"/>
              </a:lnSpc>
            </a:pPr>
            <a:r>
              <a:rPr lang="en-US" sz="7998" spc="-199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Rol Oficina de Control Interno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542888" y="2710473"/>
            <a:ext cx="11716412" cy="6862152"/>
            <a:chOff x="0" y="0"/>
            <a:chExt cx="15621883" cy="9149536"/>
          </a:xfrm>
        </p:grpSpPr>
        <p:grpSp>
          <p:nvGrpSpPr>
            <p:cNvPr id="4" name="Group 4"/>
            <p:cNvGrpSpPr/>
            <p:nvPr/>
          </p:nvGrpSpPr>
          <p:grpSpPr>
            <a:xfrm>
              <a:off x="5827670" y="0"/>
              <a:ext cx="4114800" cy="2593517"/>
              <a:chOff x="0" y="0"/>
              <a:chExt cx="812800" cy="5123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5123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2300">
                    <a:moveTo>
                      <a:pt x="42647" y="0"/>
                    </a:moveTo>
                    <a:lnTo>
                      <a:pt x="770153" y="0"/>
                    </a:lnTo>
                    <a:cubicBezTo>
                      <a:pt x="781464" y="0"/>
                      <a:pt x="792311" y="4493"/>
                      <a:pt x="800309" y="12491"/>
                    </a:cubicBezTo>
                    <a:cubicBezTo>
                      <a:pt x="808307" y="20489"/>
                      <a:pt x="812800" y="31336"/>
                      <a:pt x="812800" y="42647"/>
                    </a:cubicBezTo>
                    <a:lnTo>
                      <a:pt x="812800" y="469653"/>
                    </a:lnTo>
                    <a:cubicBezTo>
                      <a:pt x="812800" y="480963"/>
                      <a:pt x="808307" y="491811"/>
                      <a:pt x="800309" y="499809"/>
                    </a:cubicBezTo>
                    <a:cubicBezTo>
                      <a:pt x="792311" y="507806"/>
                      <a:pt x="781464" y="512300"/>
                      <a:pt x="770153" y="512300"/>
                    </a:cubicBezTo>
                    <a:lnTo>
                      <a:pt x="42647" y="512300"/>
                    </a:lnTo>
                    <a:cubicBezTo>
                      <a:pt x="19094" y="512300"/>
                      <a:pt x="0" y="493206"/>
                      <a:pt x="0" y="469653"/>
                    </a:cubicBezTo>
                    <a:lnTo>
                      <a:pt x="0" y="42647"/>
                    </a:lnTo>
                    <a:cubicBezTo>
                      <a:pt x="0" y="31336"/>
                      <a:pt x="4493" y="20489"/>
                      <a:pt x="12491" y="12491"/>
                    </a:cubicBezTo>
                    <a:cubicBezTo>
                      <a:pt x="20489" y="4493"/>
                      <a:pt x="31336" y="0"/>
                      <a:pt x="42647" y="0"/>
                    </a:cubicBezTo>
                    <a:close/>
                  </a:path>
                </a:pathLst>
              </a:custGeom>
              <a:solidFill>
                <a:srgbClr val="705BAE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812800" cy="55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000000"/>
                    </a:solidFill>
                    <a:latin typeface="Inter Bold"/>
                    <a:ea typeface="Inter Bold"/>
                    <a:cs typeface="Inter Bold"/>
                    <a:sym typeface="Inter Bold"/>
                  </a:rPr>
                  <a:t>Acompañar y Asesorar</a:t>
                </a: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507083" y="2738413"/>
              <a:ext cx="4114800" cy="2593517"/>
              <a:chOff x="0" y="0"/>
              <a:chExt cx="812800" cy="5123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5123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2300">
                    <a:moveTo>
                      <a:pt x="42647" y="0"/>
                    </a:moveTo>
                    <a:lnTo>
                      <a:pt x="770153" y="0"/>
                    </a:lnTo>
                    <a:cubicBezTo>
                      <a:pt x="781464" y="0"/>
                      <a:pt x="792311" y="4493"/>
                      <a:pt x="800309" y="12491"/>
                    </a:cubicBezTo>
                    <a:cubicBezTo>
                      <a:pt x="808307" y="20489"/>
                      <a:pt x="812800" y="31336"/>
                      <a:pt x="812800" y="42647"/>
                    </a:cubicBezTo>
                    <a:lnTo>
                      <a:pt x="812800" y="469653"/>
                    </a:lnTo>
                    <a:cubicBezTo>
                      <a:pt x="812800" y="480963"/>
                      <a:pt x="808307" y="491811"/>
                      <a:pt x="800309" y="499809"/>
                    </a:cubicBezTo>
                    <a:cubicBezTo>
                      <a:pt x="792311" y="507806"/>
                      <a:pt x="781464" y="512300"/>
                      <a:pt x="770153" y="512300"/>
                    </a:cubicBezTo>
                    <a:lnTo>
                      <a:pt x="42647" y="512300"/>
                    </a:lnTo>
                    <a:cubicBezTo>
                      <a:pt x="19094" y="512300"/>
                      <a:pt x="0" y="493206"/>
                      <a:pt x="0" y="469653"/>
                    </a:cubicBezTo>
                    <a:lnTo>
                      <a:pt x="0" y="42647"/>
                    </a:lnTo>
                    <a:cubicBezTo>
                      <a:pt x="0" y="31336"/>
                      <a:pt x="4493" y="20489"/>
                      <a:pt x="12491" y="12491"/>
                    </a:cubicBezTo>
                    <a:cubicBezTo>
                      <a:pt x="20489" y="4493"/>
                      <a:pt x="31336" y="0"/>
                      <a:pt x="42647" y="0"/>
                    </a:cubicBezTo>
                    <a:close/>
                  </a:path>
                </a:pathLst>
              </a:custGeom>
              <a:solidFill>
                <a:srgbClr val="E35F02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812800" cy="55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000000"/>
                    </a:solidFill>
                    <a:latin typeface="Inter Bold"/>
                    <a:ea typeface="Inter Bold"/>
                    <a:cs typeface="Inter Bold"/>
                    <a:sym typeface="Inter Bold"/>
                  </a:rPr>
                  <a:t>Evaluación y Seguimiento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738413"/>
              <a:ext cx="4114800" cy="2593517"/>
              <a:chOff x="0" y="0"/>
              <a:chExt cx="812800" cy="5123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5123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2300">
                    <a:moveTo>
                      <a:pt x="42647" y="0"/>
                    </a:moveTo>
                    <a:lnTo>
                      <a:pt x="770153" y="0"/>
                    </a:lnTo>
                    <a:cubicBezTo>
                      <a:pt x="781464" y="0"/>
                      <a:pt x="792311" y="4493"/>
                      <a:pt x="800309" y="12491"/>
                    </a:cubicBezTo>
                    <a:cubicBezTo>
                      <a:pt x="808307" y="20489"/>
                      <a:pt x="812800" y="31336"/>
                      <a:pt x="812800" y="42647"/>
                    </a:cubicBezTo>
                    <a:lnTo>
                      <a:pt x="812800" y="469653"/>
                    </a:lnTo>
                    <a:cubicBezTo>
                      <a:pt x="812800" y="480963"/>
                      <a:pt x="808307" y="491811"/>
                      <a:pt x="800309" y="499809"/>
                    </a:cubicBezTo>
                    <a:cubicBezTo>
                      <a:pt x="792311" y="507806"/>
                      <a:pt x="781464" y="512300"/>
                      <a:pt x="770153" y="512300"/>
                    </a:cubicBezTo>
                    <a:lnTo>
                      <a:pt x="42647" y="512300"/>
                    </a:lnTo>
                    <a:cubicBezTo>
                      <a:pt x="19094" y="512300"/>
                      <a:pt x="0" y="493206"/>
                      <a:pt x="0" y="469653"/>
                    </a:cubicBezTo>
                    <a:lnTo>
                      <a:pt x="0" y="42647"/>
                    </a:lnTo>
                    <a:cubicBezTo>
                      <a:pt x="0" y="31336"/>
                      <a:pt x="4493" y="20489"/>
                      <a:pt x="12491" y="12491"/>
                    </a:cubicBezTo>
                    <a:cubicBezTo>
                      <a:pt x="20489" y="4493"/>
                      <a:pt x="31336" y="0"/>
                      <a:pt x="42647" y="0"/>
                    </a:cubicBezTo>
                    <a:close/>
                  </a:path>
                </a:pathLst>
              </a:custGeom>
              <a:solidFill>
                <a:srgbClr val="EFBBA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812800" cy="55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000000"/>
                    </a:solidFill>
                    <a:latin typeface="Inter Bold"/>
                    <a:ea typeface="Inter Bold"/>
                    <a:cs typeface="Inter Bold"/>
                    <a:sym typeface="Inter Bold"/>
                  </a:rPr>
                  <a:t>Evaluación y Seguimiento</a:t>
                </a: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792913" y="6556020"/>
              <a:ext cx="4114800" cy="2593517"/>
              <a:chOff x="0" y="0"/>
              <a:chExt cx="812800" cy="5123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5123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2300">
                    <a:moveTo>
                      <a:pt x="42647" y="0"/>
                    </a:moveTo>
                    <a:lnTo>
                      <a:pt x="770153" y="0"/>
                    </a:lnTo>
                    <a:cubicBezTo>
                      <a:pt x="781464" y="0"/>
                      <a:pt x="792311" y="4493"/>
                      <a:pt x="800309" y="12491"/>
                    </a:cubicBezTo>
                    <a:cubicBezTo>
                      <a:pt x="808307" y="20489"/>
                      <a:pt x="812800" y="31336"/>
                      <a:pt x="812800" y="42647"/>
                    </a:cubicBezTo>
                    <a:lnTo>
                      <a:pt x="812800" y="469653"/>
                    </a:lnTo>
                    <a:cubicBezTo>
                      <a:pt x="812800" y="480963"/>
                      <a:pt x="808307" y="491811"/>
                      <a:pt x="800309" y="499809"/>
                    </a:cubicBezTo>
                    <a:cubicBezTo>
                      <a:pt x="792311" y="507806"/>
                      <a:pt x="781464" y="512300"/>
                      <a:pt x="770153" y="512300"/>
                    </a:cubicBezTo>
                    <a:lnTo>
                      <a:pt x="42647" y="512300"/>
                    </a:lnTo>
                    <a:cubicBezTo>
                      <a:pt x="19094" y="512300"/>
                      <a:pt x="0" y="493206"/>
                      <a:pt x="0" y="469653"/>
                    </a:cubicBezTo>
                    <a:lnTo>
                      <a:pt x="0" y="42647"/>
                    </a:lnTo>
                    <a:cubicBezTo>
                      <a:pt x="0" y="31336"/>
                      <a:pt x="4493" y="20489"/>
                      <a:pt x="12491" y="12491"/>
                    </a:cubicBezTo>
                    <a:cubicBezTo>
                      <a:pt x="20489" y="4493"/>
                      <a:pt x="31336" y="0"/>
                      <a:pt x="42647" y="0"/>
                    </a:cubicBezTo>
                    <a:close/>
                  </a:path>
                </a:pathLst>
              </a:custGeom>
              <a:solidFill>
                <a:srgbClr val="F2BC28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812800" cy="55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000000"/>
                    </a:solidFill>
                    <a:latin typeface="Inter Bold"/>
                    <a:ea typeface="Inter Bold"/>
                    <a:cs typeface="Inter Bold"/>
                    <a:sym typeface="Inter Bold"/>
                  </a:rPr>
                  <a:t>Fomentar la Cultura de </a:t>
                </a:r>
              </a:p>
              <a:p>
                <a:pPr algn="ctr">
                  <a:lnSpc>
                    <a:spcPts val="3499"/>
                  </a:lnSpc>
                </a:pPr>
                <a:r>
                  <a:rPr lang="en-US" sz="2499" b="1">
                    <a:solidFill>
                      <a:srgbClr val="000000"/>
                    </a:solidFill>
                    <a:latin typeface="Inter Bold"/>
                    <a:ea typeface="Inter Bold"/>
                    <a:cs typeface="Inter Bold"/>
                    <a:sym typeface="Inter Bold"/>
                  </a:rPr>
                  <a:t>Control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9015030" y="6556020"/>
              <a:ext cx="4114800" cy="2593517"/>
              <a:chOff x="0" y="0"/>
              <a:chExt cx="812800" cy="5123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5123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2300">
                    <a:moveTo>
                      <a:pt x="42647" y="0"/>
                    </a:moveTo>
                    <a:lnTo>
                      <a:pt x="770153" y="0"/>
                    </a:lnTo>
                    <a:cubicBezTo>
                      <a:pt x="781464" y="0"/>
                      <a:pt x="792311" y="4493"/>
                      <a:pt x="800309" y="12491"/>
                    </a:cubicBezTo>
                    <a:cubicBezTo>
                      <a:pt x="808307" y="20489"/>
                      <a:pt x="812800" y="31336"/>
                      <a:pt x="812800" y="42647"/>
                    </a:cubicBezTo>
                    <a:lnTo>
                      <a:pt x="812800" y="469653"/>
                    </a:lnTo>
                    <a:cubicBezTo>
                      <a:pt x="812800" y="480963"/>
                      <a:pt x="808307" y="491811"/>
                      <a:pt x="800309" y="499809"/>
                    </a:cubicBezTo>
                    <a:cubicBezTo>
                      <a:pt x="792311" y="507806"/>
                      <a:pt x="781464" y="512300"/>
                      <a:pt x="770153" y="512300"/>
                    </a:cubicBezTo>
                    <a:lnTo>
                      <a:pt x="42647" y="512300"/>
                    </a:lnTo>
                    <a:cubicBezTo>
                      <a:pt x="19094" y="512300"/>
                      <a:pt x="0" y="493206"/>
                      <a:pt x="0" y="469653"/>
                    </a:cubicBezTo>
                    <a:lnTo>
                      <a:pt x="0" y="42647"/>
                    </a:lnTo>
                    <a:cubicBezTo>
                      <a:pt x="0" y="31336"/>
                      <a:pt x="4493" y="20489"/>
                      <a:pt x="12491" y="12491"/>
                    </a:cubicBezTo>
                    <a:cubicBezTo>
                      <a:pt x="20489" y="4493"/>
                      <a:pt x="31336" y="0"/>
                      <a:pt x="42647" y="0"/>
                    </a:cubicBezTo>
                    <a:close/>
                  </a:path>
                </a:pathLst>
              </a:custGeom>
              <a:solidFill>
                <a:srgbClr val="C6408A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812800" cy="55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400" b="1">
                    <a:solidFill>
                      <a:srgbClr val="000000"/>
                    </a:solidFill>
                    <a:latin typeface="Inter Bold"/>
                    <a:ea typeface="Inter Bold"/>
                    <a:cs typeface="Inter Bold"/>
                    <a:sym typeface="Inter Bold"/>
                  </a:rPr>
                  <a:t>Participación en la valoración del riesgo</a:t>
                </a:r>
              </a:p>
            </p:txBody>
          </p:sp>
        </p:grpSp>
        <p:sp>
          <p:nvSpPr>
            <p:cNvPr id="19" name="AutoShape 19"/>
            <p:cNvSpPr/>
            <p:nvPr/>
          </p:nvSpPr>
          <p:spPr>
            <a:xfrm flipV="1">
              <a:off x="2057400" y="1296758"/>
              <a:ext cx="3770270" cy="1441655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10033231" y="1271358"/>
              <a:ext cx="3531252" cy="1467055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2057400" y="5331930"/>
              <a:ext cx="2792913" cy="122409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flipH="1">
              <a:off x="11072430" y="5331930"/>
              <a:ext cx="2492052" cy="122409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6907713" y="7852778"/>
              <a:ext cx="2107317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4" name="Freeform 24"/>
          <p:cNvSpPr/>
          <p:nvPr/>
        </p:nvSpPr>
        <p:spPr>
          <a:xfrm>
            <a:off x="-4150580" y="3267133"/>
            <a:ext cx="9950842" cy="7019867"/>
          </a:xfrm>
          <a:custGeom>
            <a:avLst/>
            <a:gdLst/>
            <a:ahLst/>
            <a:cxnLst/>
            <a:rect l="l" t="t" r="r" b="b"/>
            <a:pathLst>
              <a:path w="9950842" h="7019867">
                <a:moveTo>
                  <a:pt x="0" y="0"/>
                </a:moveTo>
                <a:lnTo>
                  <a:pt x="9950842" y="0"/>
                </a:lnTo>
                <a:lnTo>
                  <a:pt x="9950842" y="7019867"/>
                </a:lnTo>
                <a:lnTo>
                  <a:pt x="0" y="70198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688343" y="370073"/>
            <a:ext cx="1582935" cy="1577179"/>
          </a:xfrm>
          <a:custGeom>
            <a:avLst/>
            <a:gdLst/>
            <a:ahLst/>
            <a:cxnLst/>
            <a:rect l="l" t="t" r="r" b="b"/>
            <a:pathLst>
              <a:path w="1582935" h="1577179">
                <a:moveTo>
                  <a:pt x="0" y="0"/>
                </a:moveTo>
                <a:lnTo>
                  <a:pt x="1582935" y="0"/>
                </a:lnTo>
                <a:lnTo>
                  <a:pt x="1582935" y="1577179"/>
                </a:lnTo>
                <a:lnTo>
                  <a:pt x="0" y="15771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 rot="-211613">
            <a:off x="9165974" y="1969226"/>
            <a:ext cx="737087" cy="73708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211613">
            <a:off x="5822235" y="7814662"/>
            <a:ext cx="737087" cy="73708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2674036" y="1009650"/>
            <a:ext cx="2247516" cy="2450626"/>
          </a:xfrm>
          <a:custGeom>
            <a:avLst/>
            <a:gdLst/>
            <a:ahLst/>
            <a:cxnLst/>
            <a:rect l="l" t="t" r="r" b="b"/>
            <a:pathLst>
              <a:path w="2247516" h="2450626">
                <a:moveTo>
                  <a:pt x="0" y="0"/>
                </a:moveTo>
                <a:lnTo>
                  <a:pt x="2247516" y="0"/>
                </a:lnTo>
                <a:lnTo>
                  <a:pt x="2247516" y="2450626"/>
                </a:lnTo>
                <a:lnTo>
                  <a:pt x="0" y="24506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8899" r="-244578" b="-245119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5919956" y="8183205"/>
            <a:ext cx="3100181" cy="2305408"/>
          </a:xfrm>
          <a:custGeom>
            <a:avLst/>
            <a:gdLst/>
            <a:ahLst/>
            <a:cxnLst/>
            <a:rect l="l" t="t" r="r" b="b"/>
            <a:pathLst>
              <a:path w="3100181" h="2305408">
                <a:moveTo>
                  <a:pt x="0" y="0"/>
                </a:moveTo>
                <a:lnTo>
                  <a:pt x="3100181" y="0"/>
                </a:lnTo>
                <a:lnTo>
                  <a:pt x="3100181" y="2305408"/>
                </a:lnTo>
                <a:lnTo>
                  <a:pt x="0" y="23054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607764">
            <a:off x="-1673920" y="-1028700"/>
            <a:ext cx="3347840" cy="2057400"/>
          </a:xfrm>
          <a:custGeom>
            <a:avLst/>
            <a:gdLst/>
            <a:ahLst/>
            <a:cxnLst/>
            <a:rect l="l" t="t" r="r" b="b"/>
            <a:pathLst>
              <a:path w="3347840" h="2057400">
                <a:moveTo>
                  <a:pt x="0" y="0"/>
                </a:moveTo>
                <a:lnTo>
                  <a:pt x="3347840" y="0"/>
                </a:lnTo>
                <a:lnTo>
                  <a:pt x="334784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09485" y="5005166"/>
            <a:ext cx="9236774" cy="1707912"/>
            <a:chOff x="0" y="0"/>
            <a:chExt cx="2674848" cy="4945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74848" cy="494589"/>
            </a:xfrm>
            <a:custGeom>
              <a:avLst/>
              <a:gdLst/>
              <a:ahLst/>
              <a:cxnLst/>
              <a:rect l="l" t="t" r="r" b="b"/>
              <a:pathLst>
                <a:path w="2674848" h="494589">
                  <a:moveTo>
                    <a:pt x="21792" y="0"/>
                  </a:moveTo>
                  <a:lnTo>
                    <a:pt x="2653056" y="0"/>
                  </a:lnTo>
                  <a:cubicBezTo>
                    <a:pt x="2665091" y="0"/>
                    <a:pt x="2674848" y="9757"/>
                    <a:pt x="2674848" y="21792"/>
                  </a:cubicBezTo>
                  <a:lnTo>
                    <a:pt x="2674848" y="472797"/>
                  </a:lnTo>
                  <a:cubicBezTo>
                    <a:pt x="2674848" y="478576"/>
                    <a:pt x="2672552" y="484119"/>
                    <a:pt x="2668465" y="488206"/>
                  </a:cubicBezTo>
                  <a:cubicBezTo>
                    <a:pt x="2664378" y="492293"/>
                    <a:pt x="2658835" y="494589"/>
                    <a:pt x="2653056" y="494589"/>
                  </a:cubicBezTo>
                  <a:lnTo>
                    <a:pt x="21792" y="494589"/>
                  </a:lnTo>
                  <a:cubicBezTo>
                    <a:pt x="9757" y="494589"/>
                    <a:pt x="0" y="484832"/>
                    <a:pt x="0" y="472797"/>
                  </a:cubicBezTo>
                  <a:lnTo>
                    <a:pt x="0" y="21792"/>
                  </a:lnTo>
                  <a:cubicBezTo>
                    <a:pt x="0" y="9757"/>
                    <a:pt x="9757" y="0"/>
                    <a:pt x="21792" y="0"/>
                  </a:cubicBezTo>
                  <a:close/>
                </a:path>
              </a:pathLst>
            </a:custGeom>
            <a:solidFill>
              <a:srgbClr val="FFC5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74848" cy="5422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637841">
            <a:off x="15846102" y="848670"/>
            <a:ext cx="3347840" cy="2057400"/>
          </a:xfrm>
          <a:custGeom>
            <a:avLst/>
            <a:gdLst/>
            <a:ahLst/>
            <a:cxnLst/>
            <a:rect l="l" t="t" r="r" b="b"/>
            <a:pathLst>
              <a:path w="3347840" h="2057400">
                <a:moveTo>
                  <a:pt x="0" y="0"/>
                </a:moveTo>
                <a:lnTo>
                  <a:pt x="3347841" y="0"/>
                </a:lnTo>
                <a:lnTo>
                  <a:pt x="33478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455841" y="9494416"/>
            <a:ext cx="20802848" cy="1988393"/>
            <a:chOff x="0" y="0"/>
            <a:chExt cx="5586269" cy="53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86269" cy="533951"/>
            </a:xfrm>
            <a:custGeom>
              <a:avLst/>
              <a:gdLst/>
              <a:ahLst/>
              <a:cxnLst/>
              <a:rect l="l" t="t" r="r" b="b"/>
              <a:pathLst>
                <a:path w="5586269" h="533951">
                  <a:moveTo>
                    <a:pt x="9676" y="0"/>
                  </a:moveTo>
                  <a:lnTo>
                    <a:pt x="5576593" y="0"/>
                  </a:lnTo>
                  <a:cubicBezTo>
                    <a:pt x="5581937" y="0"/>
                    <a:pt x="5586269" y="4332"/>
                    <a:pt x="5586269" y="9676"/>
                  </a:cubicBezTo>
                  <a:lnTo>
                    <a:pt x="5586269" y="524275"/>
                  </a:lnTo>
                  <a:cubicBezTo>
                    <a:pt x="5586269" y="526841"/>
                    <a:pt x="5585250" y="529302"/>
                    <a:pt x="5583436" y="531117"/>
                  </a:cubicBezTo>
                  <a:cubicBezTo>
                    <a:pt x="5581621" y="532931"/>
                    <a:pt x="5579160" y="533951"/>
                    <a:pt x="5576593" y="533951"/>
                  </a:cubicBezTo>
                  <a:lnTo>
                    <a:pt x="9676" y="533951"/>
                  </a:lnTo>
                  <a:cubicBezTo>
                    <a:pt x="4332" y="533951"/>
                    <a:pt x="0" y="529619"/>
                    <a:pt x="0" y="524275"/>
                  </a:cubicBezTo>
                  <a:lnTo>
                    <a:pt x="0" y="9676"/>
                  </a:lnTo>
                  <a:cubicBezTo>
                    <a:pt x="0" y="7110"/>
                    <a:pt x="1019" y="4649"/>
                    <a:pt x="2834" y="2834"/>
                  </a:cubicBezTo>
                  <a:cubicBezTo>
                    <a:pt x="4649" y="1019"/>
                    <a:pt x="7110" y="0"/>
                    <a:pt x="9676" y="0"/>
                  </a:cubicBezTo>
                  <a:close/>
                </a:path>
              </a:pathLst>
            </a:custGeom>
            <a:solidFill>
              <a:srgbClr val="1C6FB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586269" cy="58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229065" y="8732416"/>
            <a:ext cx="6911989" cy="2601421"/>
          </a:xfrm>
          <a:custGeom>
            <a:avLst/>
            <a:gdLst/>
            <a:ahLst/>
            <a:cxnLst/>
            <a:rect l="l" t="t" r="r" b="b"/>
            <a:pathLst>
              <a:path w="6911989" h="2601421">
                <a:moveTo>
                  <a:pt x="0" y="0"/>
                </a:moveTo>
                <a:lnTo>
                  <a:pt x="6911990" y="0"/>
                </a:lnTo>
                <a:lnTo>
                  <a:pt x="6911990" y="2601422"/>
                </a:lnTo>
                <a:lnTo>
                  <a:pt x="0" y="260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73883" y="4779541"/>
            <a:ext cx="2581102" cy="4114800"/>
          </a:xfrm>
          <a:custGeom>
            <a:avLst/>
            <a:gdLst/>
            <a:ahLst/>
            <a:cxnLst/>
            <a:rect l="l" t="t" r="r" b="b"/>
            <a:pathLst>
              <a:path w="2581102" h="4114800">
                <a:moveTo>
                  <a:pt x="0" y="0"/>
                </a:moveTo>
                <a:lnTo>
                  <a:pt x="2581102" y="0"/>
                </a:lnTo>
                <a:lnTo>
                  <a:pt x="25811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709485" y="1874427"/>
            <a:ext cx="9962084" cy="268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8"/>
              </a:lnSpc>
            </a:pPr>
            <a:r>
              <a:rPr lang="en-US" sz="9498" spc="-237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¿Qué es el Autocontrol?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19206" y="5276680"/>
            <a:ext cx="8682249" cy="1108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1" b="1">
                <a:solidFill>
                  <a:srgbClr val="222222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Se define como la capacidad de los servidores públicos para detectar y corregir desviaciones en sus funciones, promoviendo la mejora continua y el cumplimiento de objetivos institucionales.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09485" y="6939380"/>
            <a:ext cx="9396940" cy="151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2"/>
              </a:lnSpc>
            </a:pPr>
            <a:r>
              <a:rPr lang="en-US" sz="2158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Con autocontrol cada funcionario es responsable de controlar su propio trabajo y de contribuir a la eficiencia y transparencia de la administración pública. </a:t>
            </a:r>
          </a:p>
          <a:p>
            <a:pPr algn="just">
              <a:lnSpc>
                <a:spcPts val="3022"/>
              </a:lnSpc>
              <a:spcBef>
                <a:spcPct val="0"/>
              </a:spcBef>
            </a:pPr>
            <a:endParaRPr lang="en-US" sz="2158" b="1">
              <a:solidFill>
                <a:srgbClr val="FFFFF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1382467" y="1630329"/>
            <a:ext cx="8843483" cy="8457585"/>
          </a:xfrm>
          <a:custGeom>
            <a:avLst/>
            <a:gdLst/>
            <a:ahLst/>
            <a:cxnLst/>
            <a:rect l="l" t="t" r="r" b="b"/>
            <a:pathLst>
              <a:path w="8843483" h="8457585">
                <a:moveTo>
                  <a:pt x="0" y="0"/>
                </a:moveTo>
                <a:lnTo>
                  <a:pt x="8843483" y="0"/>
                </a:lnTo>
                <a:lnTo>
                  <a:pt x="8843483" y="8457585"/>
                </a:lnTo>
                <a:lnTo>
                  <a:pt x="0" y="84575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04633" y="841739"/>
            <a:ext cx="1582935" cy="1577179"/>
          </a:xfrm>
          <a:custGeom>
            <a:avLst/>
            <a:gdLst/>
            <a:ahLst/>
            <a:cxnLst/>
            <a:rect l="l" t="t" r="r" b="b"/>
            <a:pathLst>
              <a:path w="1582935" h="1577179">
                <a:moveTo>
                  <a:pt x="0" y="0"/>
                </a:moveTo>
                <a:lnTo>
                  <a:pt x="1582935" y="0"/>
                </a:lnTo>
                <a:lnTo>
                  <a:pt x="1582935" y="1577180"/>
                </a:lnTo>
                <a:lnTo>
                  <a:pt x="0" y="1577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-211613">
            <a:off x="16187198" y="852673"/>
            <a:ext cx="737087" cy="73708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162257">
            <a:off x="660157" y="876264"/>
            <a:ext cx="737087" cy="73708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0" y="-9525"/>
            <a:ext cx="3091947" cy="1300352"/>
          </a:xfrm>
          <a:custGeom>
            <a:avLst/>
            <a:gdLst/>
            <a:ahLst/>
            <a:cxnLst/>
            <a:rect l="l" t="t" r="r" b="b"/>
            <a:pathLst>
              <a:path w="3091947" h="1300352">
                <a:moveTo>
                  <a:pt x="0" y="0"/>
                </a:moveTo>
                <a:lnTo>
                  <a:pt x="3091947" y="0"/>
                </a:lnTo>
                <a:lnTo>
                  <a:pt x="3091947" y="1300352"/>
                </a:lnTo>
                <a:lnTo>
                  <a:pt x="0" y="1300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42286" t="-48885" r="-28803" b="-131059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3969" y="8222241"/>
            <a:ext cx="4495368" cy="884119"/>
            <a:chOff x="0" y="0"/>
            <a:chExt cx="1183965" cy="232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3965" cy="232854"/>
            </a:xfrm>
            <a:custGeom>
              <a:avLst/>
              <a:gdLst/>
              <a:ahLst/>
              <a:cxnLst/>
              <a:rect l="l" t="t" r="r" b="b"/>
              <a:pathLst>
                <a:path w="1183965" h="232854">
                  <a:moveTo>
                    <a:pt x="87832" y="0"/>
                  </a:moveTo>
                  <a:lnTo>
                    <a:pt x="1096133" y="0"/>
                  </a:lnTo>
                  <a:cubicBezTo>
                    <a:pt x="1119428" y="0"/>
                    <a:pt x="1141768" y="9254"/>
                    <a:pt x="1158240" y="25725"/>
                  </a:cubicBezTo>
                  <a:cubicBezTo>
                    <a:pt x="1174711" y="42197"/>
                    <a:pt x="1183965" y="64538"/>
                    <a:pt x="1183965" y="87832"/>
                  </a:cubicBezTo>
                  <a:lnTo>
                    <a:pt x="1183965" y="145022"/>
                  </a:lnTo>
                  <a:cubicBezTo>
                    <a:pt x="1183965" y="168317"/>
                    <a:pt x="1174711" y="190657"/>
                    <a:pt x="1158240" y="207129"/>
                  </a:cubicBezTo>
                  <a:cubicBezTo>
                    <a:pt x="1141768" y="223601"/>
                    <a:pt x="1119428" y="232854"/>
                    <a:pt x="1096133" y="232854"/>
                  </a:cubicBezTo>
                  <a:lnTo>
                    <a:pt x="87832" y="232854"/>
                  </a:lnTo>
                  <a:cubicBezTo>
                    <a:pt x="39324" y="232854"/>
                    <a:pt x="0" y="193531"/>
                    <a:pt x="0" y="145022"/>
                  </a:cubicBezTo>
                  <a:lnTo>
                    <a:pt x="0" y="87832"/>
                  </a:lnTo>
                  <a:cubicBezTo>
                    <a:pt x="0" y="64538"/>
                    <a:pt x="9254" y="42197"/>
                    <a:pt x="25725" y="25725"/>
                  </a:cubicBezTo>
                  <a:cubicBezTo>
                    <a:pt x="42197" y="9254"/>
                    <a:pt x="64538" y="0"/>
                    <a:pt x="87832" y="0"/>
                  </a:cubicBezTo>
                  <a:close/>
                </a:path>
              </a:pathLst>
            </a:custGeom>
            <a:solidFill>
              <a:srgbClr val="FFC5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83965" cy="280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96316" y="8222241"/>
            <a:ext cx="4495368" cy="884119"/>
            <a:chOff x="0" y="0"/>
            <a:chExt cx="1183965" cy="2328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83965" cy="232854"/>
            </a:xfrm>
            <a:custGeom>
              <a:avLst/>
              <a:gdLst/>
              <a:ahLst/>
              <a:cxnLst/>
              <a:rect l="l" t="t" r="r" b="b"/>
              <a:pathLst>
                <a:path w="1183965" h="232854">
                  <a:moveTo>
                    <a:pt x="87832" y="0"/>
                  </a:moveTo>
                  <a:lnTo>
                    <a:pt x="1096133" y="0"/>
                  </a:lnTo>
                  <a:cubicBezTo>
                    <a:pt x="1119428" y="0"/>
                    <a:pt x="1141768" y="9254"/>
                    <a:pt x="1158240" y="25725"/>
                  </a:cubicBezTo>
                  <a:cubicBezTo>
                    <a:pt x="1174711" y="42197"/>
                    <a:pt x="1183965" y="64538"/>
                    <a:pt x="1183965" y="87832"/>
                  </a:cubicBezTo>
                  <a:lnTo>
                    <a:pt x="1183965" y="145022"/>
                  </a:lnTo>
                  <a:cubicBezTo>
                    <a:pt x="1183965" y="168317"/>
                    <a:pt x="1174711" y="190657"/>
                    <a:pt x="1158240" y="207129"/>
                  </a:cubicBezTo>
                  <a:cubicBezTo>
                    <a:pt x="1141768" y="223601"/>
                    <a:pt x="1119428" y="232854"/>
                    <a:pt x="1096133" y="232854"/>
                  </a:cubicBezTo>
                  <a:lnTo>
                    <a:pt x="87832" y="232854"/>
                  </a:lnTo>
                  <a:cubicBezTo>
                    <a:pt x="39324" y="232854"/>
                    <a:pt x="0" y="193531"/>
                    <a:pt x="0" y="145022"/>
                  </a:cubicBezTo>
                  <a:lnTo>
                    <a:pt x="0" y="87832"/>
                  </a:lnTo>
                  <a:cubicBezTo>
                    <a:pt x="0" y="64538"/>
                    <a:pt x="9254" y="42197"/>
                    <a:pt x="25725" y="25725"/>
                  </a:cubicBezTo>
                  <a:cubicBezTo>
                    <a:pt x="42197" y="9254"/>
                    <a:pt x="64538" y="0"/>
                    <a:pt x="87832" y="0"/>
                  </a:cubicBezTo>
                  <a:close/>
                </a:path>
              </a:pathLst>
            </a:custGeom>
            <a:solidFill>
              <a:srgbClr val="FFC55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183965" cy="280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38664" y="8222241"/>
            <a:ext cx="4495368" cy="884119"/>
            <a:chOff x="0" y="0"/>
            <a:chExt cx="1183965" cy="2328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83965" cy="232854"/>
            </a:xfrm>
            <a:custGeom>
              <a:avLst/>
              <a:gdLst/>
              <a:ahLst/>
              <a:cxnLst/>
              <a:rect l="l" t="t" r="r" b="b"/>
              <a:pathLst>
                <a:path w="1183965" h="232854">
                  <a:moveTo>
                    <a:pt x="87832" y="0"/>
                  </a:moveTo>
                  <a:lnTo>
                    <a:pt x="1096133" y="0"/>
                  </a:lnTo>
                  <a:cubicBezTo>
                    <a:pt x="1119428" y="0"/>
                    <a:pt x="1141768" y="9254"/>
                    <a:pt x="1158240" y="25725"/>
                  </a:cubicBezTo>
                  <a:cubicBezTo>
                    <a:pt x="1174711" y="42197"/>
                    <a:pt x="1183965" y="64538"/>
                    <a:pt x="1183965" y="87832"/>
                  </a:cubicBezTo>
                  <a:lnTo>
                    <a:pt x="1183965" y="145022"/>
                  </a:lnTo>
                  <a:cubicBezTo>
                    <a:pt x="1183965" y="168317"/>
                    <a:pt x="1174711" y="190657"/>
                    <a:pt x="1158240" y="207129"/>
                  </a:cubicBezTo>
                  <a:cubicBezTo>
                    <a:pt x="1141768" y="223601"/>
                    <a:pt x="1119428" y="232854"/>
                    <a:pt x="1096133" y="232854"/>
                  </a:cubicBezTo>
                  <a:lnTo>
                    <a:pt x="87832" y="232854"/>
                  </a:lnTo>
                  <a:cubicBezTo>
                    <a:pt x="39324" y="232854"/>
                    <a:pt x="0" y="193531"/>
                    <a:pt x="0" y="145022"/>
                  </a:cubicBezTo>
                  <a:lnTo>
                    <a:pt x="0" y="87832"/>
                  </a:lnTo>
                  <a:cubicBezTo>
                    <a:pt x="0" y="64538"/>
                    <a:pt x="9254" y="42197"/>
                    <a:pt x="25725" y="25725"/>
                  </a:cubicBezTo>
                  <a:cubicBezTo>
                    <a:pt x="42197" y="9254"/>
                    <a:pt x="64538" y="0"/>
                    <a:pt x="87832" y="0"/>
                  </a:cubicBezTo>
                  <a:close/>
                </a:path>
              </a:pathLst>
            </a:custGeom>
            <a:solidFill>
              <a:srgbClr val="FFC55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183965" cy="280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495416">
            <a:off x="14890911" y="904543"/>
            <a:ext cx="4173284" cy="2959238"/>
          </a:xfrm>
          <a:custGeom>
            <a:avLst/>
            <a:gdLst/>
            <a:ahLst/>
            <a:cxnLst/>
            <a:rect l="l" t="t" r="r" b="b"/>
            <a:pathLst>
              <a:path w="4173284" h="2959238">
                <a:moveTo>
                  <a:pt x="0" y="0"/>
                </a:moveTo>
                <a:lnTo>
                  <a:pt x="4173284" y="0"/>
                </a:lnTo>
                <a:lnTo>
                  <a:pt x="4173284" y="2959238"/>
                </a:lnTo>
                <a:lnTo>
                  <a:pt x="0" y="2959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77245" flipH="1">
            <a:off x="-456306" y="1303214"/>
            <a:ext cx="4173284" cy="2959238"/>
          </a:xfrm>
          <a:custGeom>
            <a:avLst/>
            <a:gdLst/>
            <a:ahLst/>
            <a:cxnLst/>
            <a:rect l="l" t="t" r="r" b="b"/>
            <a:pathLst>
              <a:path w="4173284" h="2959238">
                <a:moveTo>
                  <a:pt x="4173284" y="0"/>
                </a:moveTo>
                <a:lnTo>
                  <a:pt x="0" y="0"/>
                </a:lnTo>
                <a:lnTo>
                  <a:pt x="0" y="2959237"/>
                </a:lnTo>
                <a:lnTo>
                  <a:pt x="4173284" y="2959237"/>
                </a:lnTo>
                <a:lnTo>
                  <a:pt x="41732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455841" y="9494416"/>
            <a:ext cx="20802848" cy="1988393"/>
            <a:chOff x="0" y="0"/>
            <a:chExt cx="5586269" cy="5339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86269" cy="533951"/>
            </a:xfrm>
            <a:custGeom>
              <a:avLst/>
              <a:gdLst/>
              <a:ahLst/>
              <a:cxnLst/>
              <a:rect l="l" t="t" r="r" b="b"/>
              <a:pathLst>
                <a:path w="5586269" h="533951">
                  <a:moveTo>
                    <a:pt x="9676" y="0"/>
                  </a:moveTo>
                  <a:lnTo>
                    <a:pt x="5576593" y="0"/>
                  </a:lnTo>
                  <a:cubicBezTo>
                    <a:pt x="5581937" y="0"/>
                    <a:pt x="5586269" y="4332"/>
                    <a:pt x="5586269" y="9676"/>
                  </a:cubicBezTo>
                  <a:lnTo>
                    <a:pt x="5586269" y="524275"/>
                  </a:lnTo>
                  <a:cubicBezTo>
                    <a:pt x="5586269" y="526841"/>
                    <a:pt x="5585250" y="529302"/>
                    <a:pt x="5583436" y="531117"/>
                  </a:cubicBezTo>
                  <a:cubicBezTo>
                    <a:pt x="5581621" y="532931"/>
                    <a:pt x="5579160" y="533951"/>
                    <a:pt x="5576593" y="533951"/>
                  </a:cubicBezTo>
                  <a:lnTo>
                    <a:pt x="9676" y="533951"/>
                  </a:lnTo>
                  <a:cubicBezTo>
                    <a:pt x="4332" y="533951"/>
                    <a:pt x="0" y="529619"/>
                    <a:pt x="0" y="524275"/>
                  </a:cubicBezTo>
                  <a:lnTo>
                    <a:pt x="0" y="9676"/>
                  </a:lnTo>
                  <a:cubicBezTo>
                    <a:pt x="0" y="7110"/>
                    <a:pt x="1019" y="4649"/>
                    <a:pt x="2834" y="2834"/>
                  </a:cubicBezTo>
                  <a:cubicBezTo>
                    <a:pt x="4649" y="1019"/>
                    <a:pt x="7110" y="0"/>
                    <a:pt x="9676" y="0"/>
                  </a:cubicBezTo>
                  <a:close/>
                </a:path>
              </a:pathLst>
            </a:custGeom>
            <a:solidFill>
              <a:srgbClr val="1C6FB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5586269" cy="58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090076" y="5314437"/>
            <a:ext cx="3416072" cy="2695591"/>
          </a:xfrm>
          <a:custGeom>
            <a:avLst/>
            <a:gdLst/>
            <a:ahLst/>
            <a:cxnLst/>
            <a:rect l="l" t="t" r="r" b="b"/>
            <a:pathLst>
              <a:path w="3416072" h="2695591">
                <a:moveTo>
                  <a:pt x="0" y="0"/>
                </a:moveTo>
                <a:lnTo>
                  <a:pt x="3416072" y="0"/>
                </a:lnTo>
                <a:lnTo>
                  <a:pt x="3416072" y="2695592"/>
                </a:lnTo>
                <a:lnTo>
                  <a:pt x="0" y="2695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596051" y="4024794"/>
            <a:ext cx="2925477" cy="6003777"/>
          </a:xfrm>
          <a:custGeom>
            <a:avLst/>
            <a:gdLst/>
            <a:ahLst/>
            <a:cxnLst/>
            <a:rect l="l" t="t" r="r" b="b"/>
            <a:pathLst>
              <a:path w="2925477" h="6003777">
                <a:moveTo>
                  <a:pt x="0" y="0"/>
                </a:moveTo>
                <a:lnTo>
                  <a:pt x="2925476" y="0"/>
                </a:lnTo>
                <a:lnTo>
                  <a:pt x="2925476" y="6003777"/>
                </a:lnTo>
                <a:lnTo>
                  <a:pt x="0" y="6003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951923" y="4024794"/>
            <a:ext cx="2925477" cy="6003777"/>
          </a:xfrm>
          <a:custGeom>
            <a:avLst/>
            <a:gdLst/>
            <a:ahLst/>
            <a:cxnLst/>
            <a:rect l="l" t="t" r="r" b="b"/>
            <a:pathLst>
              <a:path w="2925477" h="6003777">
                <a:moveTo>
                  <a:pt x="0" y="0"/>
                </a:moveTo>
                <a:lnTo>
                  <a:pt x="2925477" y="0"/>
                </a:lnTo>
                <a:lnTo>
                  <a:pt x="2925477" y="6003777"/>
                </a:lnTo>
                <a:lnTo>
                  <a:pt x="0" y="6003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-211613">
            <a:off x="11417584" y="6045407"/>
            <a:ext cx="737087" cy="73708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162257">
            <a:off x="6142251" y="6179572"/>
            <a:ext cx="737087" cy="73708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187094" y="5579856"/>
            <a:ext cx="2449223" cy="2449223"/>
          </a:xfrm>
          <a:custGeom>
            <a:avLst/>
            <a:gdLst/>
            <a:ahLst/>
            <a:cxnLst/>
            <a:rect l="l" t="t" r="r" b="b"/>
            <a:pathLst>
              <a:path w="2449223" h="2449223">
                <a:moveTo>
                  <a:pt x="0" y="0"/>
                </a:moveTo>
                <a:lnTo>
                  <a:pt x="2449222" y="0"/>
                </a:lnTo>
                <a:lnTo>
                  <a:pt x="2449222" y="2449223"/>
                </a:lnTo>
                <a:lnTo>
                  <a:pt x="0" y="2449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028439" y="5615698"/>
            <a:ext cx="2748157" cy="2413381"/>
          </a:xfrm>
          <a:custGeom>
            <a:avLst/>
            <a:gdLst/>
            <a:ahLst/>
            <a:cxnLst/>
            <a:rect l="l" t="t" r="r" b="b"/>
            <a:pathLst>
              <a:path w="2748157" h="2413381">
                <a:moveTo>
                  <a:pt x="0" y="0"/>
                </a:moveTo>
                <a:lnTo>
                  <a:pt x="2748157" y="0"/>
                </a:lnTo>
                <a:lnTo>
                  <a:pt x="2748157" y="2413381"/>
                </a:lnTo>
                <a:lnTo>
                  <a:pt x="0" y="2413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090076" y="8429351"/>
            <a:ext cx="3623152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Mejor Desempeño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15366" y="8419456"/>
            <a:ext cx="449536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Fortalece la transparencia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176644" y="8429351"/>
            <a:ext cx="441940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Previene la corrupción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01653" y="1054505"/>
            <a:ext cx="10484695" cy="2301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6"/>
              </a:lnSpc>
            </a:pPr>
            <a:r>
              <a:rPr lang="en-US" sz="8106" spc="-202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Beneficios del Autocontrol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436027" y="3714377"/>
            <a:ext cx="9352758" cy="89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  <a:spcBef>
                <a:spcPct val="0"/>
              </a:spcBef>
            </a:pPr>
            <a:r>
              <a:rPr lang="en-US" sz="2572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Entre los beneficios del autocontrol se encuentran los siguientes: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28868" y="4062869"/>
            <a:ext cx="5618406" cy="1630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6"/>
              </a:lnSpc>
            </a:pPr>
            <a:r>
              <a:rPr lang="en-US" sz="5706" spc="-142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Herramientas de Autocontrol</a:t>
            </a:r>
          </a:p>
        </p:txBody>
      </p:sp>
      <p:sp>
        <p:nvSpPr>
          <p:cNvPr id="3" name="Freeform 3"/>
          <p:cNvSpPr/>
          <p:nvPr/>
        </p:nvSpPr>
        <p:spPr>
          <a:xfrm>
            <a:off x="778453" y="874766"/>
            <a:ext cx="6217418" cy="4114800"/>
          </a:xfrm>
          <a:custGeom>
            <a:avLst/>
            <a:gdLst/>
            <a:ahLst/>
            <a:cxnLst/>
            <a:rect l="l" t="t" r="r" b="b"/>
            <a:pathLst>
              <a:path w="6217418" h="4114800">
                <a:moveTo>
                  <a:pt x="0" y="0"/>
                </a:moveTo>
                <a:lnTo>
                  <a:pt x="6217417" y="0"/>
                </a:lnTo>
                <a:lnTo>
                  <a:pt x="62174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95416">
            <a:off x="13591020" y="1899932"/>
            <a:ext cx="4173284" cy="2959238"/>
          </a:xfrm>
          <a:custGeom>
            <a:avLst/>
            <a:gdLst/>
            <a:ahLst/>
            <a:cxnLst/>
            <a:rect l="l" t="t" r="r" b="b"/>
            <a:pathLst>
              <a:path w="4173284" h="2959238">
                <a:moveTo>
                  <a:pt x="0" y="0"/>
                </a:moveTo>
                <a:lnTo>
                  <a:pt x="4173284" y="0"/>
                </a:lnTo>
                <a:lnTo>
                  <a:pt x="4173284" y="2959238"/>
                </a:lnTo>
                <a:lnTo>
                  <a:pt x="0" y="2959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455841" y="9494416"/>
            <a:ext cx="20802848" cy="1988393"/>
            <a:chOff x="0" y="0"/>
            <a:chExt cx="5586269" cy="5339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86269" cy="533951"/>
            </a:xfrm>
            <a:custGeom>
              <a:avLst/>
              <a:gdLst/>
              <a:ahLst/>
              <a:cxnLst/>
              <a:rect l="l" t="t" r="r" b="b"/>
              <a:pathLst>
                <a:path w="5586269" h="533951">
                  <a:moveTo>
                    <a:pt x="9676" y="0"/>
                  </a:moveTo>
                  <a:lnTo>
                    <a:pt x="5576593" y="0"/>
                  </a:lnTo>
                  <a:cubicBezTo>
                    <a:pt x="5581937" y="0"/>
                    <a:pt x="5586269" y="4332"/>
                    <a:pt x="5586269" y="9676"/>
                  </a:cubicBezTo>
                  <a:lnTo>
                    <a:pt x="5586269" y="524275"/>
                  </a:lnTo>
                  <a:cubicBezTo>
                    <a:pt x="5586269" y="526841"/>
                    <a:pt x="5585250" y="529302"/>
                    <a:pt x="5583436" y="531117"/>
                  </a:cubicBezTo>
                  <a:cubicBezTo>
                    <a:pt x="5581621" y="532931"/>
                    <a:pt x="5579160" y="533951"/>
                    <a:pt x="5576593" y="533951"/>
                  </a:cubicBezTo>
                  <a:lnTo>
                    <a:pt x="9676" y="533951"/>
                  </a:lnTo>
                  <a:cubicBezTo>
                    <a:pt x="4332" y="533951"/>
                    <a:pt x="0" y="529619"/>
                    <a:pt x="0" y="524275"/>
                  </a:cubicBezTo>
                  <a:lnTo>
                    <a:pt x="0" y="9676"/>
                  </a:lnTo>
                  <a:cubicBezTo>
                    <a:pt x="0" y="7110"/>
                    <a:pt x="1019" y="4649"/>
                    <a:pt x="2834" y="2834"/>
                  </a:cubicBezTo>
                  <a:cubicBezTo>
                    <a:pt x="4649" y="1019"/>
                    <a:pt x="7110" y="0"/>
                    <a:pt x="9676" y="0"/>
                  </a:cubicBezTo>
                  <a:close/>
                </a:path>
              </a:pathLst>
            </a:custGeom>
            <a:solidFill>
              <a:srgbClr val="1C6FB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586269" cy="58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43804" y="3444855"/>
            <a:ext cx="8286218" cy="6237262"/>
          </a:xfrm>
          <a:custGeom>
            <a:avLst/>
            <a:gdLst/>
            <a:ahLst/>
            <a:cxnLst/>
            <a:rect l="l" t="t" r="r" b="b"/>
            <a:pathLst>
              <a:path w="8286218" h="6237262">
                <a:moveTo>
                  <a:pt x="0" y="0"/>
                </a:moveTo>
                <a:lnTo>
                  <a:pt x="8286218" y="0"/>
                </a:lnTo>
                <a:lnTo>
                  <a:pt x="8286218" y="6237262"/>
                </a:lnTo>
                <a:lnTo>
                  <a:pt x="0" y="62372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498463" y="7869768"/>
            <a:ext cx="3521675" cy="2618845"/>
          </a:xfrm>
          <a:custGeom>
            <a:avLst/>
            <a:gdLst/>
            <a:ahLst/>
            <a:cxnLst/>
            <a:rect l="l" t="t" r="r" b="b"/>
            <a:pathLst>
              <a:path w="3521675" h="2618845">
                <a:moveTo>
                  <a:pt x="0" y="0"/>
                </a:moveTo>
                <a:lnTo>
                  <a:pt x="3521674" y="0"/>
                </a:lnTo>
                <a:lnTo>
                  <a:pt x="3521674" y="2618845"/>
                </a:lnTo>
                <a:lnTo>
                  <a:pt x="0" y="2618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905068" y="6069845"/>
            <a:ext cx="8529121" cy="239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4048" lvl="1" indent="-247024" algn="l">
              <a:lnSpc>
                <a:spcPts val="3203"/>
              </a:lnSpc>
              <a:buFont typeface="Arial"/>
              <a:buChar char="•"/>
            </a:pPr>
            <a:r>
              <a:rPr lang="en-US" sz="2288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La planeación.</a:t>
            </a:r>
          </a:p>
          <a:p>
            <a:pPr marL="494048" lvl="1" indent="-247024" algn="l">
              <a:lnSpc>
                <a:spcPts val="3203"/>
              </a:lnSpc>
              <a:buFont typeface="Arial"/>
              <a:buChar char="•"/>
            </a:pPr>
            <a:r>
              <a:rPr lang="en-US" sz="2288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El adecuado manejo del tiempo.</a:t>
            </a:r>
          </a:p>
          <a:p>
            <a:pPr marL="494048" lvl="1" indent="-247024" algn="l">
              <a:lnSpc>
                <a:spcPts val="3203"/>
              </a:lnSpc>
              <a:buFont typeface="Arial"/>
              <a:buChar char="•"/>
            </a:pPr>
            <a:r>
              <a:rPr lang="en-US" sz="2288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La toma de conciencia.</a:t>
            </a:r>
          </a:p>
          <a:p>
            <a:pPr marL="494048" lvl="1" indent="-247024" algn="l">
              <a:lnSpc>
                <a:spcPts val="3203"/>
              </a:lnSpc>
              <a:buFont typeface="Arial"/>
              <a:buChar char="•"/>
            </a:pPr>
            <a:r>
              <a:rPr lang="en-US" sz="2288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La adecuada distribución de responsabilidades</a:t>
            </a:r>
          </a:p>
          <a:p>
            <a:pPr marL="494048" lvl="1" indent="-247024" algn="l">
              <a:lnSpc>
                <a:spcPts val="3203"/>
              </a:lnSpc>
              <a:buFont typeface="Arial"/>
              <a:buChar char="•"/>
            </a:pPr>
            <a:r>
              <a:rPr lang="en-US" sz="2288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El adecuado uso de los recursos a su disposición.</a:t>
            </a:r>
          </a:p>
          <a:p>
            <a:pPr algn="l">
              <a:lnSpc>
                <a:spcPts val="3203"/>
              </a:lnSpc>
              <a:spcBef>
                <a:spcPct val="0"/>
              </a:spcBef>
            </a:pPr>
            <a:endParaRPr lang="en-US" sz="2288" b="1">
              <a:solidFill>
                <a:srgbClr val="FFFFF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905068" y="1051870"/>
            <a:ext cx="1582935" cy="1577179"/>
          </a:xfrm>
          <a:custGeom>
            <a:avLst/>
            <a:gdLst/>
            <a:ahLst/>
            <a:cxnLst/>
            <a:rect l="l" t="t" r="r" b="b"/>
            <a:pathLst>
              <a:path w="1582935" h="1577179">
                <a:moveTo>
                  <a:pt x="0" y="0"/>
                </a:moveTo>
                <a:lnTo>
                  <a:pt x="1582935" y="0"/>
                </a:lnTo>
                <a:lnTo>
                  <a:pt x="1582935" y="1577179"/>
                </a:lnTo>
                <a:lnTo>
                  <a:pt x="0" y="15771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211613">
            <a:off x="17065645" y="4701185"/>
            <a:ext cx="737087" cy="7370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162257">
            <a:off x="12508260" y="1471916"/>
            <a:ext cx="737087" cy="73708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196053" y="0"/>
            <a:ext cx="3091947" cy="1300352"/>
          </a:xfrm>
          <a:custGeom>
            <a:avLst/>
            <a:gdLst/>
            <a:ahLst/>
            <a:cxnLst/>
            <a:rect l="l" t="t" r="r" b="b"/>
            <a:pathLst>
              <a:path w="3091947" h="1300352">
                <a:moveTo>
                  <a:pt x="0" y="0"/>
                </a:moveTo>
                <a:lnTo>
                  <a:pt x="3091947" y="0"/>
                </a:lnTo>
                <a:lnTo>
                  <a:pt x="3091947" y="1300352"/>
                </a:lnTo>
                <a:lnTo>
                  <a:pt x="0" y="1300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42286" t="-48885" r="-28803" b="-1310590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15712" y="3772321"/>
            <a:ext cx="7667183" cy="1781916"/>
            <a:chOff x="0" y="0"/>
            <a:chExt cx="2626847" cy="6105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6847" cy="610501"/>
            </a:xfrm>
            <a:custGeom>
              <a:avLst/>
              <a:gdLst/>
              <a:ahLst/>
              <a:cxnLst/>
              <a:rect l="l" t="t" r="r" b="b"/>
              <a:pathLst>
                <a:path w="2626847" h="610501">
                  <a:moveTo>
                    <a:pt x="26253" y="0"/>
                  </a:moveTo>
                  <a:lnTo>
                    <a:pt x="2600594" y="0"/>
                  </a:lnTo>
                  <a:cubicBezTo>
                    <a:pt x="2607557" y="0"/>
                    <a:pt x="2614234" y="2766"/>
                    <a:pt x="2619158" y="7689"/>
                  </a:cubicBezTo>
                  <a:cubicBezTo>
                    <a:pt x="2624081" y="12613"/>
                    <a:pt x="2626847" y="19291"/>
                    <a:pt x="2626847" y="26253"/>
                  </a:cubicBezTo>
                  <a:lnTo>
                    <a:pt x="2626847" y="584247"/>
                  </a:lnTo>
                  <a:cubicBezTo>
                    <a:pt x="2626847" y="591210"/>
                    <a:pt x="2624081" y="597888"/>
                    <a:pt x="2619158" y="602811"/>
                  </a:cubicBezTo>
                  <a:cubicBezTo>
                    <a:pt x="2614234" y="607735"/>
                    <a:pt x="2607557" y="610501"/>
                    <a:pt x="2600594" y="610501"/>
                  </a:cubicBezTo>
                  <a:lnTo>
                    <a:pt x="26253" y="610501"/>
                  </a:lnTo>
                  <a:cubicBezTo>
                    <a:pt x="19291" y="610501"/>
                    <a:pt x="12613" y="607735"/>
                    <a:pt x="7689" y="602811"/>
                  </a:cubicBezTo>
                  <a:cubicBezTo>
                    <a:pt x="2766" y="597888"/>
                    <a:pt x="0" y="591210"/>
                    <a:pt x="0" y="584247"/>
                  </a:cubicBezTo>
                  <a:lnTo>
                    <a:pt x="0" y="26253"/>
                  </a:lnTo>
                  <a:cubicBezTo>
                    <a:pt x="0" y="19291"/>
                    <a:pt x="2766" y="12613"/>
                    <a:pt x="7689" y="7689"/>
                  </a:cubicBezTo>
                  <a:cubicBezTo>
                    <a:pt x="12613" y="2766"/>
                    <a:pt x="19291" y="0"/>
                    <a:pt x="26253" y="0"/>
                  </a:cubicBezTo>
                  <a:close/>
                </a:path>
              </a:pathLst>
            </a:custGeom>
            <a:solidFill>
              <a:srgbClr val="FFC5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6847" cy="658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15712" y="6040012"/>
            <a:ext cx="7667183" cy="1785981"/>
            <a:chOff x="0" y="0"/>
            <a:chExt cx="2626847" cy="6118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6847" cy="611893"/>
            </a:xfrm>
            <a:custGeom>
              <a:avLst/>
              <a:gdLst/>
              <a:ahLst/>
              <a:cxnLst/>
              <a:rect l="l" t="t" r="r" b="b"/>
              <a:pathLst>
                <a:path w="2626847" h="611893">
                  <a:moveTo>
                    <a:pt x="26253" y="0"/>
                  </a:moveTo>
                  <a:lnTo>
                    <a:pt x="2600594" y="0"/>
                  </a:lnTo>
                  <a:cubicBezTo>
                    <a:pt x="2607557" y="0"/>
                    <a:pt x="2614234" y="2766"/>
                    <a:pt x="2619158" y="7689"/>
                  </a:cubicBezTo>
                  <a:cubicBezTo>
                    <a:pt x="2624081" y="12613"/>
                    <a:pt x="2626847" y="19291"/>
                    <a:pt x="2626847" y="26253"/>
                  </a:cubicBezTo>
                  <a:lnTo>
                    <a:pt x="2626847" y="585640"/>
                  </a:lnTo>
                  <a:cubicBezTo>
                    <a:pt x="2626847" y="592603"/>
                    <a:pt x="2624081" y="599280"/>
                    <a:pt x="2619158" y="604204"/>
                  </a:cubicBezTo>
                  <a:cubicBezTo>
                    <a:pt x="2614234" y="609127"/>
                    <a:pt x="2607557" y="611893"/>
                    <a:pt x="2600594" y="611893"/>
                  </a:cubicBezTo>
                  <a:lnTo>
                    <a:pt x="26253" y="611893"/>
                  </a:lnTo>
                  <a:cubicBezTo>
                    <a:pt x="19291" y="611893"/>
                    <a:pt x="12613" y="609127"/>
                    <a:pt x="7689" y="604204"/>
                  </a:cubicBezTo>
                  <a:cubicBezTo>
                    <a:pt x="2766" y="599280"/>
                    <a:pt x="0" y="592603"/>
                    <a:pt x="0" y="585640"/>
                  </a:cubicBezTo>
                  <a:lnTo>
                    <a:pt x="0" y="26253"/>
                  </a:lnTo>
                  <a:cubicBezTo>
                    <a:pt x="0" y="19291"/>
                    <a:pt x="2766" y="12613"/>
                    <a:pt x="7689" y="7689"/>
                  </a:cubicBezTo>
                  <a:cubicBezTo>
                    <a:pt x="12613" y="2766"/>
                    <a:pt x="19291" y="0"/>
                    <a:pt x="26253" y="0"/>
                  </a:cubicBezTo>
                  <a:close/>
                </a:path>
              </a:pathLst>
            </a:custGeom>
            <a:solidFill>
              <a:srgbClr val="FFC55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26847" cy="659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15016" y="6366800"/>
            <a:ext cx="6982358" cy="148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2"/>
              </a:lnSpc>
              <a:spcBef>
                <a:spcPct val="0"/>
              </a:spcBef>
            </a:pPr>
            <a:r>
              <a:rPr lang="en-US" sz="2094" b="1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Si mantengo una disciplina individual que guía, regula y dirige mi comportamiento en la búsqueda de un beneficio personal y organizacional.</a:t>
            </a:r>
          </a:p>
          <a:p>
            <a:pPr algn="just">
              <a:lnSpc>
                <a:spcPts val="2932"/>
              </a:lnSpc>
              <a:spcBef>
                <a:spcPct val="0"/>
              </a:spcBef>
            </a:pPr>
            <a:endParaRPr lang="en-US" sz="2094" b="1">
              <a:solidFill>
                <a:srgbClr val="22222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455841" y="9494416"/>
            <a:ext cx="20802848" cy="1988393"/>
            <a:chOff x="0" y="0"/>
            <a:chExt cx="5586269" cy="5339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86269" cy="533951"/>
            </a:xfrm>
            <a:custGeom>
              <a:avLst/>
              <a:gdLst/>
              <a:ahLst/>
              <a:cxnLst/>
              <a:rect l="l" t="t" r="r" b="b"/>
              <a:pathLst>
                <a:path w="5586269" h="533951">
                  <a:moveTo>
                    <a:pt x="9676" y="0"/>
                  </a:moveTo>
                  <a:lnTo>
                    <a:pt x="5576593" y="0"/>
                  </a:lnTo>
                  <a:cubicBezTo>
                    <a:pt x="5581937" y="0"/>
                    <a:pt x="5586269" y="4332"/>
                    <a:pt x="5586269" y="9676"/>
                  </a:cubicBezTo>
                  <a:lnTo>
                    <a:pt x="5586269" y="524275"/>
                  </a:lnTo>
                  <a:cubicBezTo>
                    <a:pt x="5586269" y="526841"/>
                    <a:pt x="5585250" y="529302"/>
                    <a:pt x="5583436" y="531117"/>
                  </a:cubicBezTo>
                  <a:cubicBezTo>
                    <a:pt x="5581621" y="532931"/>
                    <a:pt x="5579160" y="533951"/>
                    <a:pt x="5576593" y="533951"/>
                  </a:cubicBezTo>
                  <a:lnTo>
                    <a:pt x="9676" y="533951"/>
                  </a:lnTo>
                  <a:cubicBezTo>
                    <a:pt x="4332" y="533951"/>
                    <a:pt x="0" y="529619"/>
                    <a:pt x="0" y="524275"/>
                  </a:cubicBezTo>
                  <a:lnTo>
                    <a:pt x="0" y="9676"/>
                  </a:lnTo>
                  <a:cubicBezTo>
                    <a:pt x="0" y="7110"/>
                    <a:pt x="1019" y="4649"/>
                    <a:pt x="2834" y="2834"/>
                  </a:cubicBezTo>
                  <a:cubicBezTo>
                    <a:pt x="4649" y="1019"/>
                    <a:pt x="7110" y="0"/>
                    <a:pt x="9676" y="0"/>
                  </a:cubicBezTo>
                  <a:close/>
                </a:path>
              </a:pathLst>
            </a:custGeom>
            <a:solidFill>
              <a:srgbClr val="1C6FB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5586269" cy="58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34072" y="3576060"/>
            <a:ext cx="3358273" cy="6036112"/>
          </a:xfrm>
          <a:custGeom>
            <a:avLst/>
            <a:gdLst/>
            <a:ahLst/>
            <a:cxnLst/>
            <a:rect l="l" t="t" r="r" b="b"/>
            <a:pathLst>
              <a:path w="3358273" h="6036112">
                <a:moveTo>
                  <a:pt x="0" y="0"/>
                </a:moveTo>
                <a:lnTo>
                  <a:pt x="3358273" y="0"/>
                </a:lnTo>
                <a:lnTo>
                  <a:pt x="3358273" y="6036112"/>
                </a:lnTo>
                <a:lnTo>
                  <a:pt x="0" y="6036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2462240" y="4714949"/>
            <a:ext cx="7263290" cy="5691778"/>
          </a:xfrm>
          <a:custGeom>
            <a:avLst/>
            <a:gdLst/>
            <a:ahLst/>
            <a:cxnLst/>
            <a:rect l="l" t="t" r="r" b="b"/>
            <a:pathLst>
              <a:path w="7263290" h="5691778">
                <a:moveTo>
                  <a:pt x="7263290" y="0"/>
                </a:moveTo>
                <a:lnTo>
                  <a:pt x="0" y="0"/>
                </a:lnTo>
                <a:lnTo>
                  <a:pt x="0" y="5691778"/>
                </a:lnTo>
                <a:lnTo>
                  <a:pt x="7263290" y="5691778"/>
                </a:lnTo>
                <a:lnTo>
                  <a:pt x="72632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270777" y="2480532"/>
            <a:ext cx="1582935" cy="1577179"/>
          </a:xfrm>
          <a:custGeom>
            <a:avLst/>
            <a:gdLst/>
            <a:ahLst/>
            <a:cxnLst/>
            <a:rect l="l" t="t" r="r" b="b"/>
            <a:pathLst>
              <a:path w="1582935" h="1577179">
                <a:moveTo>
                  <a:pt x="0" y="0"/>
                </a:moveTo>
                <a:lnTo>
                  <a:pt x="1582936" y="0"/>
                </a:lnTo>
                <a:lnTo>
                  <a:pt x="1582936" y="1577179"/>
                </a:lnTo>
                <a:lnTo>
                  <a:pt x="0" y="15771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026150"/>
            <a:ext cx="7033545" cy="247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6"/>
              </a:lnSpc>
            </a:pPr>
            <a:r>
              <a:rPr lang="en-US" sz="6006" spc="-150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¿Cómo identificar si practico el Autocontrol?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15712" y="1491228"/>
            <a:ext cx="8211670" cy="1820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20"/>
              </a:lnSpc>
            </a:pPr>
            <a:r>
              <a:rPr lang="en-US" sz="2585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Si practico una actitud que me permite desarrollar las funciones de manera correcta, con positivismo, compromiso y responsabilidad.</a:t>
            </a:r>
          </a:p>
          <a:p>
            <a:pPr algn="just">
              <a:lnSpc>
                <a:spcPts val="3620"/>
              </a:lnSpc>
              <a:spcBef>
                <a:spcPct val="0"/>
              </a:spcBef>
            </a:pPr>
            <a:endParaRPr lang="en-US" sz="2585" b="1">
              <a:solidFill>
                <a:srgbClr val="FFFFF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834066" y="4073916"/>
            <a:ext cx="7071843" cy="1480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2"/>
              </a:lnSpc>
              <a:spcBef>
                <a:spcPct val="0"/>
              </a:spcBef>
            </a:pPr>
            <a:r>
              <a:rPr lang="en-US" sz="2094" b="1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Si mi conducta personal es de vigilancia sobre el trabajo para evaluarlo, detectar desviaciones y efectuar correctivos y mejoras.</a:t>
            </a:r>
          </a:p>
          <a:p>
            <a:pPr algn="just">
              <a:lnSpc>
                <a:spcPts val="2932"/>
              </a:lnSpc>
              <a:spcBef>
                <a:spcPct val="0"/>
              </a:spcBef>
            </a:pPr>
            <a:endParaRPr lang="en-US" sz="2094" b="1">
              <a:solidFill>
                <a:srgbClr val="22222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6347044" y="6800220"/>
            <a:ext cx="1940956" cy="3606507"/>
          </a:xfrm>
          <a:custGeom>
            <a:avLst/>
            <a:gdLst/>
            <a:ahLst/>
            <a:cxnLst/>
            <a:rect l="l" t="t" r="r" b="b"/>
            <a:pathLst>
              <a:path w="1940956" h="3606507">
                <a:moveTo>
                  <a:pt x="0" y="0"/>
                </a:moveTo>
                <a:lnTo>
                  <a:pt x="1940956" y="0"/>
                </a:lnTo>
                <a:lnTo>
                  <a:pt x="1940956" y="3606507"/>
                </a:lnTo>
                <a:lnTo>
                  <a:pt x="0" y="36065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09121" y="8914315"/>
            <a:ext cx="5454331" cy="2568494"/>
          </a:xfrm>
          <a:custGeom>
            <a:avLst/>
            <a:gdLst/>
            <a:ahLst/>
            <a:cxnLst/>
            <a:rect l="l" t="t" r="r" b="b"/>
            <a:pathLst>
              <a:path w="5454331" h="2568494">
                <a:moveTo>
                  <a:pt x="0" y="0"/>
                </a:moveTo>
                <a:lnTo>
                  <a:pt x="5454331" y="0"/>
                </a:lnTo>
                <a:lnTo>
                  <a:pt x="5454331" y="2568494"/>
                </a:lnTo>
                <a:lnTo>
                  <a:pt x="0" y="25684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 rot="-211613">
            <a:off x="4567446" y="3845662"/>
            <a:ext cx="737087" cy="73708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162257">
            <a:off x="16814352" y="2821995"/>
            <a:ext cx="737087" cy="73708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5196053" y="-9525"/>
            <a:ext cx="3091947" cy="1300352"/>
          </a:xfrm>
          <a:custGeom>
            <a:avLst/>
            <a:gdLst/>
            <a:ahLst/>
            <a:cxnLst/>
            <a:rect l="l" t="t" r="r" b="b"/>
            <a:pathLst>
              <a:path w="3091947" h="1300352">
                <a:moveTo>
                  <a:pt x="0" y="0"/>
                </a:moveTo>
                <a:lnTo>
                  <a:pt x="3091947" y="0"/>
                </a:lnTo>
                <a:lnTo>
                  <a:pt x="3091947" y="1300352"/>
                </a:lnTo>
                <a:lnTo>
                  <a:pt x="0" y="1300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42286" t="-48885" r="-28803" b="-1310590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30691" y="6937763"/>
            <a:ext cx="8811180" cy="2206195"/>
            <a:chOff x="0" y="0"/>
            <a:chExt cx="3018791" cy="7558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8791" cy="755863"/>
            </a:xfrm>
            <a:custGeom>
              <a:avLst/>
              <a:gdLst/>
              <a:ahLst/>
              <a:cxnLst/>
              <a:rect l="l" t="t" r="r" b="b"/>
              <a:pathLst>
                <a:path w="3018791" h="755863">
                  <a:moveTo>
                    <a:pt x="22845" y="0"/>
                  </a:moveTo>
                  <a:lnTo>
                    <a:pt x="2995946" y="0"/>
                  </a:lnTo>
                  <a:cubicBezTo>
                    <a:pt x="3008563" y="0"/>
                    <a:pt x="3018791" y="10228"/>
                    <a:pt x="3018791" y="22845"/>
                  </a:cubicBezTo>
                  <a:lnTo>
                    <a:pt x="3018791" y="733018"/>
                  </a:lnTo>
                  <a:cubicBezTo>
                    <a:pt x="3018791" y="745635"/>
                    <a:pt x="3008563" y="755863"/>
                    <a:pt x="2995946" y="755863"/>
                  </a:cubicBezTo>
                  <a:lnTo>
                    <a:pt x="22845" y="755863"/>
                  </a:lnTo>
                  <a:cubicBezTo>
                    <a:pt x="10228" y="755863"/>
                    <a:pt x="0" y="745635"/>
                    <a:pt x="0" y="733018"/>
                  </a:cubicBezTo>
                  <a:lnTo>
                    <a:pt x="0" y="22845"/>
                  </a:lnTo>
                  <a:cubicBezTo>
                    <a:pt x="0" y="10228"/>
                    <a:pt x="10228" y="0"/>
                    <a:pt x="22845" y="0"/>
                  </a:cubicBezTo>
                  <a:close/>
                </a:path>
              </a:pathLst>
            </a:custGeom>
            <a:solidFill>
              <a:srgbClr val="FFC5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018791" cy="803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1234" y="838500"/>
            <a:ext cx="4404004" cy="2914650"/>
          </a:xfrm>
          <a:custGeom>
            <a:avLst/>
            <a:gdLst/>
            <a:ahLst/>
            <a:cxnLst/>
            <a:rect l="l" t="t" r="r" b="b"/>
            <a:pathLst>
              <a:path w="4404004" h="2914650">
                <a:moveTo>
                  <a:pt x="0" y="0"/>
                </a:moveTo>
                <a:lnTo>
                  <a:pt x="4404004" y="0"/>
                </a:lnTo>
                <a:lnTo>
                  <a:pt x="4404004" y="2914650"/>
                </a:lnTo>
                <a:lnTo>
                  <a:pt x="0" y="2914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0463" y="1278204"/>
            <a:ext cx="3904629" cy="5041187"/>
          </a:xfrm>
          <a:custGeom>
            <a:avLst/>
            <a:gdLst/>
            <a:ahLst/>
            <a:cxnLst/>
            <a:rect l="l" t="t" r="r" b="b"/>
            <a:pathLst>
              <a:path w="3904629" h="5041187">
                <a:moveTo>
                  <a:pt x="0" y="0"/>
                </a:moveTo>
                <a:lnTo>
                  <a:pt x="3904628" y="0"/>
                </a:lnTo>
                <a:lnTo>
                  <a:pt x="3904628" y="5041187"/>
                </a:lnTo>
                <a:lnTo>
                  <a:pt x="0" y="5041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88851" y="1406883"/>
            <a:ext cx="4481053" cy="4939036"/>
          </a:xfrm>
          <a:custGeom>
            <a:avLst/>
            <a:gdLst/>
            <a:ahLst/>
            <a:cxnLst/>
            <a:rect l="l" t="t" r="r" b="b"/>
            <a:pathLst>
              <a:path w="4481053" h="4939036">
                <a:moveTo>
                  <a:pt x="0" y="0"/>
                </a:moveTo>
                <a:lnTo>
                  <a:pt x="4481053" y="0"/>
                </a:lnTo>
                <a:lnTo>
                  <a:pt x="4481053" y="4939036"/>
                </a:lnTo>
                <a:lnTo>
                  <a:pt x="0" y="4939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455841" y="9494416"/>
            <a:ext cx="20802848" cy="1988393"/>
            <a:chOff x="0" y="0"/>
            <a:chExt cx="5586269" cy="5339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86269" cy="533951"/>
            </a:xfrm>
            <a:custGeom>
              <a:avLst/>
              <a:gdLst/>
              <a:ahLst/>
              <a:cxnLst/>
              <a:rect l="l" t="t" r="r" b="b"/>
              <a:pathLst>
                <a:path w="5586269" h="533951">
                  <a:moveTo>
                    <a:pt x="9676" y="0"/>
                  </a:moveTo>
                  <a:lnTo>
                    <a:pt x="5576593" y="0"/>
                  </a:lnTo>
                  <a:cubicBezTo>
                    <a:pt x="5581937" y="0"/>
                    <a:pt x="5586269" y="4332"/>
                    <a:pt x="5586269" y="9676"/>
                  </a:cubicBezTo>
                  <a:lnTo>
                    <a:pt x="5586269" y="524275"/>
                  </a:lnTo>
                  <a:cubicBezTo>
                    <a:pt x="5586269" y="526841"/>
                    <a:pt x="5585250" y="529302"/>
                    <a:pt x="5583436" y="531117"/>
                  </a:cubicBezTo>
                  <a:cubicBezTo>
                    <a:pt x="5581621" y="532931"/>
                    <a:pt x="5579160" y="533951"/>
                    <a:pt x="5576593" y="533951"/>
                  </a:cubicBezTo>
                  <a:lnTo>
                    <a:pt x="9676" y="533951"/>
                  </a:lnTo>
                  <a:cubicBezTo>
                    <a:pt x="4332" y="533951"/>
                    <a:pt x="0" y="529619"/>
                    <a:pt x="0" y="524275"/>
                  </a:cubicBezTo>
                  <a:lnTo>
                    <a:pt x="0" y="9676"/>
                  </a:lnTo>
                  <a:cubicBezTo>
                    <a:pt x="0" y="7110"/>
                    <a:pt x="1019" y="4649"/>
                    <a:pt x="2834" y="2834"/>
                  </a:cubicBezTo>
                  <a:cubicBezTo>
                    <a:pt x="4649" y="1019"/>
                    <a:pt x="7110" y="0"/>
                    <a:pt x="9676" y="0"/>
                  </a:cubicBezTo>
                  <a:close/>
                </a:path>
              </a:pathLst>
            </a:custGeom>
            <a:solidFill>
              <a:srgbClr val="1C6FB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5586269" cy="58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553017" y="4596435"/>
            <a:ext cx="2925477" cy="6003777"/>
          </a:xfrm>
          <a:custGeom>
            <a:avLst/>
            <a:gdLst/>
            <a:ahLst/>
            <a:cxnLst/>
            <a:rect l="l" t="t" r="r" b="b"/>
            <a:pathLst>
              <a:path w="2925477" h="6003777">
                <a:moveTo>
                  <a:pt x="0" y="0"/>
                </a:moveTo>
                <a:lnTo>
                  <a:pt x="2925477" y="0"/>
                </a:lnTo>
                <a:lnTo>
                  <a:pt x="2925477" y="6003777"/>
                </a:lnTo>
                <a:lnTo>
                  <a:pt x="0" y="60037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881269" y="6669849"/>
            <a:ext cx="1762539" cy="3617151"/>
          </a:xfrm>
          <a:custGeom>
            <a:avLst/>
            <a:gdLst/>
            <a:ahLst/>
            <a:cxnLst/>
            <a:rect l="l" t="t" r="r" b="b"/>
            <a:pathLst>
              <a:path w="1762539" h="3617151">
                <a:moveTo>
                  <a:pt x="0" y="0"/>
                </a:moveTo>
                <a:lnTo>
                  <a:pt x="1762538" y="0"/>
                </a:lnTo>
                <a:lnTo>
                  <a:pt x="1762538" y="3617151"/>
                </a:lnTo>
                <a:lnTo>
                  <a:pt x="0" y="3617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6749221"/>
            <a:ext cx="7057725" cy="2394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6"/>
              </a:lnSpc>
            </a:pPr>
            <a:r>
              <a:rPr lang="en-US" sz="8406" spc="-210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Factores Negativos</a:t>
            </a:r>
          </a:p>
        </p:txBody>
      </p:sp>
      <p:sp>
        <p:nvSpPr>
          <p:cNvPr id="14" name="Freeform 14"/>
          <p:cNvSpPr/>
          <p:nvPr/>
        </p:nvSpPr>
        <p:spPr>
          <a:xfrm>
            <a:off x="5911862" y="838500"/>
            <a:ext cx="1582935" cy="1577179"/>
          </a:xfrm>
          <a:custGeom>
            <a:avLst/>
            <a:gdLst/>
            <a:ahLst/>
            <a:cxnLst/>
            <a:rect l="l" t="t" r="r" b="b"/>
            <a:pathLst>
              <a:path w="1582935" h="1577179">
                <a:moveTo>
                  <a:pt x="0" y="0"/>
                </a:moveTo>
                <a:lnTo>
                  <a:pt x="1582935" y="0"/>
                </a:lnTo>
                <a:lnTo>
                  <a:pt x="1582935" y="1577180"/>
                </a:lnTo>
                <a:lnTo>
                  <a:pt x="0" y="1577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027625" y="838500"/>
            <a:ext cx="1582935" cy="1577179"/>
          </a:xfrm>
          <a:custGeom>
            <a:avLst/>
            <a:gdLst/>
            <a:ahLst/>
            <a:cxnLst/>
            <a:rect l="l" t="t" r="r" b="b"/>
            <a:pathLst>
              <a:path w="1582935" h="1577179">
                <a:moveTo>
                  <a:pt x="0" y="0"/>
                </a:moveTo>
                <a:lnTo>
                  <a:pt x="1582935" y="0"/>
                </a:lnTo>
                <a:lnTo>
                  <a:pt x="1582935" y="1577180"/>
                </a:lnTo>
                <a:lnTo>
                  <a:pt x="0" y="1577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144000" y="7208040"/>
            <a:ext cx="7653061" cy="222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59"/>
              </a:lnSpc>
            </a:pPr>
            <a:r>
              <a:rPr lang="en-US" sz="2113" b="1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Oposición injustificada, pensar mal de las personas, reaccionar a cualquier cosa que se nos dice, responder impulsivamente, culpar a los demás de lo que ocurre, justificación de errores, desorden, arbitrariedades.</a:t>
            </a:r>
          </a:p>
          <a:p>
            <a:pPr algn="just">
              <a:lnSpc>
                <a:spcPts val="2959"/>
              </a:lnSpc>
              <a:spcBef>
                <a:spcPct val="0"/>
              </a:spcBef>
            </a:pPr>
            <a:endParaRPr lang="en-US" sz="2113" b="1">
              <a:solidFill>
                <a:srgbClr val="222222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algn="just">
              <a:lnSpc>
                <a:spcPts val="2959"/>
              </a:lnSpc>
              <a:spcBef>
                <a:spcPct val="0"/>
              </a:spcBef>
            </a:pPr>
            <a:endParaRPr lang="en-US" sz="2113" b="1">
              <a:solidFill>
                <a:srgbClr val="22222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6831175" y="6545944"/>
            <a:ext cx="2013368" cy="3741056"/>
          </a:xfrm>
          <a:custGeom>
            <a:avLst/>
            <a:gdLst/>
            <a:ahLst/>
            <a:cxnLst/>
            <a:rect l="l" t="t" r="r" b="b"/>
            <a:pathLst>
              <a:path w="2013368" h="3741056">
                <a:moveTo>
                  <a:pt x="0" y="0"/>
                </a:moveTo>
                <a:lnTo>
                  <a:pt x="2013369" y="0"/>
                </a:lnTo>
                <a:lnTo>
                  <a:pt x="2013369" y="3741056"/>
                </a:lnTo>
                <a:lnTo>
                  <a:pt x="0" y="37410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-211613">
            <a:off x="13677039" y="272107"/>
            <a:ext cx="737087" cy="73708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162257">
            <a:off x="274635" y="5977376"/>
            <a:ext cx="737087" cy="73708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186528" y="-9525"/>
            <a:ext cx="3091947" cy="1300352"/>
          </a:xfrm>
          <a:custGeom>
            <a:avLst/>
            <a:gdLst/>
            <a:ahLst/>
            <a:cxnLst/>
            <a:rect l="l" t="t" r="r" b="b"/>
            <a:pathLst>
              <a:path w="3091947" h="1300352">
                <a:moveTo>
                  <a:pt x="0" y="0"/>
                </a:moveTo>
                <a:lnTo>
                  <a:pt x="3091947" y="0"/>
                </a:lnTo>
                <a:lnTo>
                  <a:pt x="3091947" y="1300352"/>
                </a:lnTo>
                <a:lnTo>
                  <a:pt x="0" y="130035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42286" t="-48885" r="-28803" b="-1310590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2761457" y="2358530"/>
            <a:ext cx="3791560" cy="364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8275" lvl="1" indent="-279138" algn="just">
              <a:lnSpc>
                <a:spcPts val="3620"/>
              </a:lnSpc>
              <a:buFont typeface="Arial"/>
              <a:buChar char="•"/>
            </a:pPr>
            <a:r>
              <a:rPr lang="en-US" sz="2585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Pereza </a:t>
            </a:r>
          </a:p>
          <a:p>
            <a:pPr marL="558275" lvl="1" indent="-279138" algn="just">
              <a:lnSpc>
                <a:spcPts val="3620"/>
              </a:lnSpc>
              <a:buFont typeface="Arial"/>
              <a:buChar char="•"/>
            </a:pPr>
            <a:r>
              <a:rPr lang="en-US" sz="2585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Agresividad</a:t>
            </a:r>
          </a:p>
          <a:p>
            <a:pPr marL="558275" lvl="1" indent="-279138" algn="just">
              <a:lnSpc>
                <a:spcPts val="3620"/>
              </a:lnSpc>
              <a:buFont typeface="Arial"/>
              <a:buChar char="•"/>
            </a:pPr>
            <a:r>
              <a:rPr lang="en-US" sz="2585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Intolerancia </a:t>
            </a:r>
          </a:p>
          <a:p>
            <a:pPr marL="558275" lvl="1" indent="-279138" algn="just">
              <a:lnSpc>
                <a:spcPts val="3620"/>
              </a:lnSpc>
              <a:buFont typeface="Arial"/>
              <a:buChar char="•"/>
            </a:pPr>
            <a:r>
              <a:rPr lang="en-US" sz="2585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Arrogancia </a:t>
            </a:r>
          </a:p>
          <a:p>
            <a:pPr marL="558275" lvl="1" indent="-279138" algn="just">
              <a:lnSpc>
                <a:spcPts val="3620"/>
              </a:lnSpc>
              <a:buFont typeface="Arial"/>
              <a:buChar char="•"/>
            </a:pPr>
            <a:r>
              <a:rPr lang="en-US" sz="2585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Soberbia</a:t>
            </a:r>
          </a:p>
          <a:p>
            <a:pPr marL="558275" lvl="1" indent="-279138" algn="just">
              <a:lnSpc>
                <a:spcPts val="3620"/>
              </a:lnSpc>
              <a:buFont typeface="Arial"/>
              <a:buChar char="•"/>
            </a:pPr>
            <a:r>
              <a:rPr lang="en-US" sz="2585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Desigualdad </a:t>
            </a:r>
          </a:p>
          <a:p>
            <a:pPr marL="558275" lvl="1" indent="-279138" algn="just">
              <a:lnSpc>
                <a:spcPts val="3620"/>
              </a:lnSpc>
              <a:buFont typeface="Arial"/>
              <a:buChar char="•"/>
            </a:pPr>
            <a:r>
              <a:rPr lang="en-US" sz="2585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Menosprecio</a:t>
            </a:r>
          </a:p>
          <a:p>
            <a:pPr marL="558275" lvl="1" indent="-279138" algn="just">
              <a:lnSpc>
                <a:spcPts val="3620"/>
              </a:lnSpc>
              <a:buFont typeface="Arial"/>
              <a:buChar char="•"/>
            </a:pPr>
            <a:r>
              <a:rPr lang="en-US" sz="2585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Ansiedad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9828" y="1504514"/>
            <a:ext cx="7410678" cy="3130779"/>
            <a:chOff x="0" y="0"/>
            <a:chExt cx="2376386" cy="10039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6386" cy="1003949"/>
            </a:xfrm>
            <a:custGeom>
              <a:avLst/>
              <a:gdLst/>
              <a:ahLst/>
              <a:cxnLst/>
              <a:rect l="l" t="t" r="r" b="b"/>
              <a:pathLst>
                <a:path w="2376386" h="1003949">
                  <a:moveTo>
                    <a:pt x="27162" y="0"/>
                  </a:moveTo>
                  <a:lnTo>
                    <a:pt x="2349224" y="0"/>
                  </a:lnTo>
                  <a:cubicBezTo>
                    <a:pt x="2364225" y="0"/>
                    <a:pt x="2376386" y="12161"/>
                    <a:pt x="2376386" y="27162"/>
                  </a:cubicBezTo>
                  <a:lnTo>
                    <a:pt x="2376386" y="976787"/>
                  </a:lnTo>
                  <a:cubicBezTo>
                    <a:pt x="2376386" y="983990"/>
                    <a:pt x="2373525" y="990899"/>
                    <a:pt x="2368431" y="995993"/>
                  </a:cubicBezTo>
                  <a:cubicBezTo>
                    <a:pt x="2363337" y="1001087"/>
                    <a:pt x="2356428" y="1003949"/>
                    <a:pt x="2349224" y="1003949"/>
                  </a:cubicBezTo>
                  <a:lnTo>
                    <a:pt x="27162" y="1003949"/>
                  </a:lnTo>
                  <a:cubicBezTo>
                    <a:pt x="19958" y="1003949"/>
                    <a:pt x="13049" y="1001087"/>
                    <a:pt x="7956" y="995993"/>
                  </a:cubicBezTo>
                  <a:cubicBezTo>
                    <a:pt x="2862" y="990899"/>
                    <a:pt x="0" y="983990"/>
                    <a:pt x="0" y="976787"/>
                  </a:cubicBezTo>
                  <a:lnTo>
                    <a:pt x="0" y="27162"/>
                  </a:lnTo>
                  <a:cubicBezTo>
                    <a:pt x="0" y="19958"/>
                    <a:pt x="2862" y="13049"/>
                    <a:pt x="7956" y="7956"/>
                  </a:cubicBezTo>
                  <a:cubicBezTo>
                    <a:pt x="13049" y="2862"/>
                    <a:pt x="19958" y="0"/>
                    <a:pt x="27162" y="0"/>
                  </a:cubicBezTo>
                  <a:close/>
                </a:path>
              </a:pathLst>
            </a:custGeom>
            <a:solidFill>
              <a:srgbClr val="FFC5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376386" cy="1051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67858" y="2463381"/>
            <a:ext cx="7423370" cy="2680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76"/>
              </a:lnSpc>
            </a:pPr>
            <a:r>
              <a:rPr lang="en-US" sz="9476" spc="-236">
                <a:solidFill>
                  <a:srgbClr val="FFFFFF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Factores Positivos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7858" y="5371270"/>
            <a:ext cx="6698734" cy="73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  <a:spcBef>
                <a:spcPct val="0"/>
              </a:spcBef>
            </a:pPr>
            <a:r>
              <a:rPr lang="en-US" sz="2121" b="1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El entrenamiento y la practica del aurtocontrol permite: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93503" y="1904219"/>
            <a:ext cx="6671408" cy="2422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7848" lvl="1" indent="-263924" algn="l">
              <a:lnSpc>
                <a:spcPts val="3911"/>
              </a:lnSpc>
              <a:buFont typeface="Arial"/>
              <a:buChar char="•"/>
            </a:pPr>
            <a:r>
              <a:rPr lang="en-US" sz="2444" b="1">
                <a:solidFill>
                  <a:srgbClr val="222222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Mejorar las relaciones interpersonales</a:t>
            </a:r>
          </a:p>
          <a:p>
            <a:pPr marL="527848" lvl="1" indent="-263924" algn="l">
              <a:lnSpc>
                <a:spcPts val="3911"/>
              </a:lnSpc>
              <a:buFont typeface="Arial"/>
              <a:buChar char="•"/>
            </a:pPr>
            <a:r>
              <a:rPr lang="en-US" sz="2444" b="1">
                <a:solidFill>
                  <a:srgbClr val="222222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Mantener la calma</a:t>
            </a:r>
          </a:p>
          <a:p>
            <a:pPr marL="527848" lvl="1" indent="-263924" algn="l">
              <a:lnSpc>
                <a:spcPts val="3911"/>
              </a:lnSpc>
              <a:buFont typeface="Arial"/>
              <a:buChar char="•"/>
            </a:pPr>
            <a:r>
              <a:rPr lang="en-US" sz="2444" b="1">
                <a:solidFill>
                  <a:srgbClr val="222222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Cumplir metas a corto plazo</a:t>
            </a:r>
          </a:p>
          <a:p>
            <a:pPr marL="527848" lvl="1" indent="-263924" algn="l">
              <a:lnSpc>
                <a:spcPts val="3911"/>
              </a:lnSpc>
              <a:buFont typeface="Arial"/>
              <a:buChar char="•"/>
            </a:pPr>
            <a:r>
              <a:rPr lang="en-US" sz="2444" b="1">
                <a:solidFill>
                  <a:srgbClr val="222222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Facilidad para memorizar</a:t>
            </a:r>
          </a:p>
          <a:p>
            <a:pPr algn="l">
              <a:lnSpc>
                <a:spcPts val="3911"/>
              </a:lnSpc>
            </a:pPr>
            <a:endParaRPr lang="en-US" sz="2444" b="1">
              <a:solidFill>
                <a:srgbClr val="222222"/>
              </a:solidFill>
              <a:latin typeface="Inter Semi-Bold"/>
              <a:ea typeface="Inter Semi-Bold"/>
              <a:cs typeface="Inter Semi-Bold"/>
              <a:sym typeface="Inter Semi-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455841" y="9494416"/>
            <a:ext cx="20802848" cy="1988393"/>
            <a:chOff x="0" y="0"/>
            <a:chExt cx="5586269" cy="5339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86269" cy="533951"/>
            </a:xfrm>
            <a:custGeom>
              <a:avLst/>
              <a:gdLst/>
              <a:ahLst/>
              <a:cxnLst/>
              <a:rect l="l" t="t" r="r" b="b"/>
              <a:pathLst>
                <a:path w="5586269" h="533951">
                  <a:moveTo>
                    <a:pt x="9676" y="0"/>
                  </a:moveTo>
                  <a:lnTo>
                    <a:pt x="5576593" y="0"/>
                  </a:lnTo>
                  <a:cubicBezTo>
                    <a:pt x="5581937" y="0"/>
                    <a:pt x="5586269" y="4332"/>
                    <a:pt x="5586269" y="9676"/>
                  </a:cubicBezTo>
                  <a:lnTo>
                    <a:pt x="5586269" y="524275"/>
                  </a:lnTo>
                  <a:cubicBezTo>
                    <a:pt x="5586269" y="526841"/>
                    <a:pt x="5585250" y="529302"/>
                    <a:pt x="5583436" y="531117"/>
                  </a:cubicBezTo>
                  <a:cubicBezTo>
                    <a:pt x="5581621" y="532931"/>
                    <a:pt x="5579160" y="533951"/>
                    <a:pt x="5576593" y="533951"/>
                  </a:cubicBezTo>
                  <a:lnTo>
                    <a:pt x="9676" y="533951"/>
                  </a:lnTo>
                  <a:cubicBezTo>
                    <a:pt x="4332" y="533951"/>
                    <a:pt x="0" y="529619"/>
                    <a:pt x="0" y="524275"/>
                  </a:cubicBezTo>
                  <a:lnTo>
                    <a:pt x="0" y="9676"/>
                  </a:lnTo>
                  <a:cubicBezTo>
                    <a:pt x="0" y="7110"/>
                    <a:pt x="1019" y="4649"/>
                    <a:pt x="2834" y="2834"/>
                  </a:cubicBezTo>
                  <a:cubicBezTo>
                    <a:pt x="4649" y="1019"/>
                    <a:pt x="7110" y="0"/>
                    <a:pt x="9676" y="0"/>
                  </a:cubicBezTo>
                  <a:close/>
                </a:path>
              </a:pathLst>
            </a:custGeom>
            <a:solidFill>
              <a:srgbClr val="1C6FB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5586269" cy="58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7732820" y="4298615"/>
            <a:ext cx="10784696" cy="6568860"/>
          </a:xfrm>
          <a:custGeom>
            <a:avLst/>
            <a:gdLst/>
            <a:ahLst/>
            <a:cxnLst/>
            <a:rect l="l" t="t" r="r" b="b"/>
            <a:pathLst>
              <a:path w="10784696" h="6568860">
                <a:moveTo>
                  <a:pt x="0" y="0"/>
                </a:moveTo>
                <a:lnTo>
                  <a:pt x="10784695" y="0"/>
                </a:lnTo>
                <a:lnTo>
                  <a:pt x="10784695" y="6568860"/>
                </a:lnTo>
                <a:lnTo>
                  <a:pt x="0" y="6568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" y="6982545"/>
            <a:ext cx="4385994" cy="2902731"/>
          </a:xfrm>
          <a:custGeom>
            <a:avLst/>
            <a:gdLst/>
            <a:ahLst/>
            <a:cxnLst/>
            <a:rect l="l" t="t" r="r" b="b"/>
            <a:pathLst>
              <a:path w="4385994" h="2902731">
                <a:moveTo>
                  <a:pt x="0" y="0"/>
                </a:moveTo>
                <a:lnTo>
                  <a:pt x="4385994" y="0"/>
                </a:lnTo>
                <a:lnTo>
                  <a:pt x="4385994" y="2902731"/>
                </a:lnTo>
                <a:lnTo>
                  <a:pt x="0" y="2902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-211613">
            <a:off x="17281274" y="1337078"/>
            <a:ext cx="737087" cy="73708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162257">
            <a:off x="8222685" y="3860458"/>
            <a:ext cx="737087" cy="73708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E8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0500" y="142875"/>
              <a:ext cx="431800" cy="479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0" y="-9525"/>
            <a:ext cx="3091947" cy="1300352"/>
          </a:xfrm>
          <a:custGeom>
            <a:avLst/>
            <a:gdLst/>
            <a:ahLst/>
            <a:cxnLst/>
            <a:rect l="l" t="t" r="r" b="b"/>
            <a:pathLst>
              <a:path w="3091947" h="1300352">
                <a:moveTo>
                  <a:pt x="0" y="0"/>
                </a:moveTo>
                <a:lnTo>
                  <a:pt x="3091947" y="0"/>
                </a:lnTo>
                <a:lnTo>
                  <a:pt x="3091947" y="1300352"/>
                </a:lnTo>
                <a:lnTo>
                  <a:pt x="0" y="13003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2286" t="-48885" r="-28803" b="-131059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439</Words>
  <Application>Microsoft Office PowerPoint</Application>
  <PresentationFormat>Personalizado</PresentationFormat>
  <Paragraphs>47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Inter Medium</vt:lpstr>
      <vt:lpstr>Inter Bold</vt:lpstr>
      <vt:lpstr>Calibri</vt:lpstr>
      <vt:lpstr>Inter Semi-Bold</vt:lpstr>
      <vt:lpstr>Heading Now 71-78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de Control Interno</dc:title>
  <dc:creator>CONTROL INTERNO</dc:creator>
  <cp:lastModifiedBy>Directora-Juridica</cp:lastModifiedBy>
  <cp:revision>2</cp:revision>
  <dcterms:created xsi:type="dcterms:W3CDTF">2006-08-16T00:00:00Z</dcterms:created>
  <dcterms:modified xsi:type="dcterms:W3CDTF">2025-05-27T15:32:56Z</dcterms:modified>
  <dc:identifier>DAGoN0-uOcA</dc:identifier>
</cp:coreProperties>
</file>